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180006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5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512" y="-10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945943"/>
            <a:ext cx="5829300" cy="62668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9454516"/>
            <a:ext cx="5143500" cy="434599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7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0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4487671"/>
            <a:ext cx="5915025" cy="748777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12046282"/>
            <a:ext cx="5915025" cy="393764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5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4791843"/>
            <a:ext cx="2914650" cy="1142125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4791843"/>
            <a:ext cx="2914650" cy="1142125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958373"/>
            <a:ext cx="5915025" cy="347929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4412664"/>
            <a:ext cx="2901255" cy="216257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6575242"/>
            <a:ext cx="2901255" cy="967119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4412664"/>
            <a:ext cx="2915543" cy="216257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6575242"/>
            <a:ext cx="2915543" cy="967119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9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8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3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200044"/>
            <a:ext cx="2211884" cy="42001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2591766"/>
            <a:ext cx="3471863" cy="127921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5400199"/>
            <a:ext cx="2211884" cy="1000453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0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200044"/>
            <a:ext cx="2211884" cy="42001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2591766"/>
            <a:ext cx="3471863" cy="1279213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5400199"/>
            <a:ext cx="2211884" cy="1000453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6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9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958369"/>
            <a:ext cx="1478756" cy="1525473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958369"/>
            <a:ext cx="4350544" cy="1525473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8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958373"/>
            <a:ext cx="5915025" cy="347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4791843"/>
            <a:ext cx="5915025" cy="11421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6683952"/>
            <a:ext cx="1543050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CCDC5B-7E18-4F4D-9285-F679B11E034E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6683952"/>
            <a:ext cx="2314575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6683952"/>
            <a:ext cx="1543050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98C3FD-B964-42F1-833E-C56DE5A8EC2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4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B1492-70C0-341C-EF09-5C3B2F70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91ED267-5B9C-2856-A9F5-341197D0386F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4002882" y="1618375"/>
            <a:ext cx="48991" cy="1660726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6" name="Tableau 335">
            <a:extLst>
              <a:ext uri="{FF2B5EF4-FFF2-40B4-BE49-F238E27FC236}">
                <a16:creationId xmlns:a16="http://schemas.microsoft.com/office/drawing/2014/main" id="{470666C7-CA99-536E-2600-1DFD92364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7041"/>
              </p:ext>
            </p:extLst>
          </p:nvPr>
        </p:nvGraphicFramePr>
        <p:xfrm>
          <a:off x="3534474" y="10450596"/>
          <a:ext cx="999248" cy="12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Ticket de service – chiffrée avec la clé secrète du Service « </a:t>
                      </a: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hashDeBDD</a:t>
                      </a: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 »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5925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Adresse IP de l’Utilisateur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135324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accordée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767943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SK2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537896"/>
                  </a:ext>
                </a:extLst>
              </a:tr>
            </a:tbl>
          </a:graphicData>
        </a:graphic>
      </p:graphicFrame>
      <p:grpSp>
        <p:nvGrpSpPr>
          <p:cNvPr id="374" name="Groupe 373">
            <a:extLst>
              <a:ext uri="{FF2B5EF4-FFF2-40B4-BE49-F238E27FC236}">
                <a16:creationId xmlns:a16="http://schemas.microsoft.com/office/drawing/2014/main" id="{69EC8D98-C28D-D6DA-6015-3B04D42EE378}"/>
              </a:ext>
            </a:extLst>
          </p:cNvPr>
          <p:cNvGrpSpPr/>
          <p:nvPr/>
        </p:nvGrpSpPr>
        <p:grpSpPr>
          <a:xfrm>
            <a:off x="4355400" y="10567728"/>
            <a:ext cx="122291" cy="122291"/>
            <a:chOff x="6671073" y="952500"/>
            <a:chExt cx="344091" cy="344091"/>
          </a:xfrm>
        </p:grpSpPr>
        <p:sp>
          <p:nvSpPr>
            <p:cNvPr id="375" name="Rectangle 21">
              <a:extLst>
                <a:ext uri="{FF2B5EF4-FFF2-40B4-BE49-F238E27FC236}">
                  <a16:creationId xmlns:a16="http://schemas.microsoft.com/office/drawing/2014/main" id="{E8CE3BB5-6EDF-E012-8ABA-C05BD628C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6" name="Freeform 65">
              <a:extLst>
                <a:ext uri="{FF2B5EF4-FFF2-40B4-BE49-F238E27FC236}">
                  <a16:creationId xmlns:a16="http://schemas.microsoft.com/office/drawing/2014/main" id="{804B9E43-64F9-C034-8523-CE01625B18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cxnSp>
        <p:nvCxnSpPr>
          <p:cNvPr id="484" name="Connecteur : en angle 483">
            <a:extLst>
              <a:ext uri="{FF2B5EF4-FFF2-40B4-BE49-F238E27FC236}">
                <a16:creationId xmlns:a16="http://schemas.microsoft.com/office/drawing/2014/main" id="{9BA1A92D-CC13-F426-4FAC-1288C8CE4CFA}"/>
              </a:ext>
            </a:extLst>
          </p:cNvPr>
          <p:cNvCxnSpPr>
            <a:cxnSpLocks/>
            <a:stCxn id="34" idx="3"/>
            <a:endCxn id="375" idx="6"/>
          </p:cNvCxnSpPr>
          <p:nvPr/>
        </p:nvCxnSpPr>
        <p:spPr>
          <a:xfrm flipH="1">
            <a:off x="4477691" y="1234945"/>
            <a:ext cx="18109" cy="9393929"/>
          </a:xfrm>
          <a:prstGeom prst="bentConnector3">
            <a:avLst>
              <a:gd name="adj1" fmla="val -911701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D4AC10D-9E9F-65A4-1006-1C6A994458B8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848414" y="1618375"/>
            <a:ext cx="0" cy="1660726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57F7D0-584D-8EB2-CDBF-0776B66E1582}"/>
              </a:ext>
            </a:extLst>
          </p:cNvPr>
          <p:cNvSpPr/>
          <p:nvPr/>
        </p:nvSpPr>
        <p:spPr>
          <a:xfrm>
            <a:off x="2290171" y="281302"/>
            <a:ext cx="2263969" cy="17653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627B3D-1974-CB15-8601-75C53B476B67}"/>
              </a:ext>
            </a:extLst>
          </p:cNvPr>
          <p:cNvSpPr/>
          <p:nvPr/>
        </p:nvSpPr>
        <p:spPr>
          <a:xfrm>
            <a:off x="5048750" y="281302"/>
            <a:ext cx="1289050" cy="17653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AE7B43A-4C57-84E6-53F2-DB466965CC68}"/>
              </a:ext>
            </a:extLst>
          </p:cNvPr>
          <p:cNvSpPr/>
          <p:nvPr/>
        </p:nvSpPr>
        <p:spPr>
          <a:xfrm>
            <a:off x="622556" y="281302"/>
            <a:ext cx="1186696" cy="17653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BED3D95-12E3-6F40-E58E-205D3B8010BD}"/>
              </a:ext>
            </a:extLst>
          </p:cNvPr>
          <p:cNvGrpSpPr/>
          <p:nvPr/>
        </p:nvGrpSpPr>
        <p:grpSpPr>
          <a:xfrm>
            <a:off x="2676370" y="290805"/>
            <a:ext cx="344091" cy="344091"/>
            <a:chOff x="1237655" y="1395018"/>
            <a:chExt cx="344091" cy="344091"/>
          </a:xfrm>
        </p:grpSpPr>
        <p:sp>
          <p:nvSpPr>
            <p:cNvPr id="10" name="Rectangle 30">
              <a:extLst>
                <a:ext uri="{FF2B5EF4-FFF2-40B4-BE49-F238E27FC236}">
                  <a16:creationId xmlns:a16="http://schemas.microsoft.com/office/drawing/2014/main" id="{A32ECB77-FDBD-D2BB-2250-1FDF52DD1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655" y="1395018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" name="Freeform 44">
              <a:extLst>
                <a:ext uri="{FF2B5EF4-FFF2-40B4-BE49-F238E27FC236}">
                  <a16:creationId xmlns:a16="http://schemas.microsoft.com/office/drawing/2014/main" id="{811D31B9-DCEA-ECFF-11A8-DCB0A18C8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4450" y="1472274"/>
              <a:ext cx="190500" cy="183356"/>
            </a:xfrm>
            <a:custGeom>
              <a:avLst/>
              <a:gdLst>
                <a:gd name="T0" fmla="*/ 28 w 160"/>
                <a:gd name="T1" fmla="*/ 16 h 154"/>
                <a:gd name="T2" fmla="*/ 28 w 160"/>
                <a:gd name="T3" fmla="*/ 34 h 154"/>
                <a:gd name="T4" fmla="*/ 134 w 160"/>
                <a:gd name="T5" fmla="*/ 21 h 154"/>
                <a:gd name="T6" fmla="*/ 123 w 160"/>
                <a:gd name="T7" fmla="*/ 21 h 154"/>
                <a:gd name="T8" fmla="*/ 139 w 160"/>
                <a:gd name="T9" fmla="*/ 30 h 154"/>
                <a:gd name="T10" fmla="*/ 128 w 160"/>
                <a:gd name="T11" fmla="*/ 30 h 154"/>
                <a:gd name="T12" fmla="*/ 112 w 160"/>
                <a:gd name="T13" fmla="*/ 21 h 154"/>
                <a:gd name="T14" fmla="*/ 118 w 160"/>
                <a:gd name="T15" fmla="*/ 30 h 154"/>
                <a:gd name="T16" fmla="*/ 102 w 160"/>
                <a:gd name="T17" fmla="*/ 21 h 154"/>
                <a:gd name="T18" fmla="*/ 107 w 160"/>
                <a:gd name="T19" fmla="*/ 30 h 154"/>
                <a:gd name="T20" fmla="*/ 91 w 160"/>
                <a:gd name="T21" fmla="*/ 21 h 154"/>
                <a:gd name="T22" fmla="*/ 96 w 160"/>
                <a:gd name="T23" fmla="*/ 30 h 154"/>
                <a:gd name="T24" fmla="*/ 0 w 160"/>
                <a:gd name="T25" fmla="*/ 13 h 154"/>
                <a:gd name="T26" fmla="*/ 13 w 160"/>
                <a:gd name="T27" fmla="*/ 107 h 154"/>
                <a:gd name="T28" fmla="*/ 156 w 160"/>
                <a:gd name="T29" fmla="*/ 53 h 154"/>
                <a:gd name="T30" fmla="*/ 5 w 160"/>
                <a:gd name="T31" fmla="*/ 94 h 154"/>
                <a:gd name="T32" fmla="*/ 155 w 160"/>
                <a:gd name="T33" fmla="*/ 94 h 154"/>
                <a:gd name="T34" fmla="*/ 5 w 160"/>
                <a:gd name="T35" fmla="*/ 13 h 154"/>
                <a:gd name="T36" fmla="*/ 28 w 160"/>
                <a:gd name="T37" fmla="*/ 66 h 154"/>
                <a:gd name="T38" fmla="*/ 28 w 160"/>
                <a:gd name="T39" fmla="*/ 85 h 154"/>
                <a:gd name="T40" fmla="*/ 86 w 160"/>
                <a:gd name="T41" fmla="*/ 135 h 154"/>
                <a:gd name="T42" fmla="*/ 84 w 160"/>
                <a:gd name="T43" fmla="*/ 130 h 154"/>
                <a:gd name="T44" fmla="*/ 80 w 160"/>
                <a:gd name="T45" fmla="*/ 152 h 154"/>
                <a:gd name="T46" fmla="*/ 91 w 160"/>
                <a:gd name="T47" fmla="*/ 138 h 154"/>
                <a:gd name="T48" fmla="*/ 93 w 160"/>
                <a:gd name="T49" fmla="*/ 144 h 154"/>
                <a:gd name="T50" fmla="*/ 71 w 160"/>
                <a:gd name="T51" fmla="*/ 150 h 154"/>
                <a:gd name="T52" fmla="*/ 75 w 160"/>
                <a:gd name="T53" fmla="*/ 147 h 154"/>
                <a:gd name="T54" fmla="*/ 76 w 160"/>
                <a:gd name="T55" fmla="*/ 134 h 154"/>
                <a:gd name="T56" fmla="*/ 73 w 160"/>
                <a:gd name="T57" fmla="*/ 139 h 154"/>
                <a:gd name="T58" fmla="*/ 73 w 160"/>
                <a:gd name="T59" fmla="*/ 141 h 154"/>
                <a:gd name="T60" fmla="*/ 134 w 160"/>
                <a:gd name="T61" fmla="*/ 72 h 154"/>
                <a:gd name="T62" fmla="*/ 123 w 160"/>
                <a:gd name="T63" fmla="*/ 72 h 154"/>
                <a:gd name="T64" fmla="*/ 139 w 160"/>
                <a:gd name="T65" fmla="*/ 80 h 154"/>
                <a:gd name="T66" fmla="*/ 128 w 160"/>
                <a:gd name="T67" fmla="*/ 80 h 154"/>
                <a:gd name="T68" fmla="*/ 112 w 160"/>
                <a:gd name="T69" fmla="*/ 72 h 154"/>
                <a:gd name="T70" fmla="*/ 118 w 160"/>
                <a:gd name="T71" fmla="*/ 80 h 154"/>
                <a:gd name="T72" fmla="*/ 102 w 160"/>
                <a:gd name="T73" fmla="*/ 72 h 154"/>
                <a:gd name="T74" fmla="*/ 107 w 160"/>
                <a:gd name="T75" fmla="*/ 80 h 154"/>
                <a:gd name="T76" fmla="*/ 91 w 160"/>
                <a:gd name="T77" fmla="*/ 72 h 154"/>
                <a:gd name="T78" fmla="*/ 96 w 160"/>
                <a:gd name="T79" fmla="*/ 80 h 154"/>
                <a:gd name="T80" fmla="*/ 59 w 160"/>
                <a:gd name="T81" fmla="*/ 143 h 154"/>
                <a:gd name="T82" fmla="*/ 32 w 160"/>
                <a:gd name="T83" fmla="*/ 141 h 154"/>
                <a:gd name="T84" fmla="*/ 48 w 160"/>
                <a:gd name="T85" fmla="*/ 138 h 154"/>
                <a:gd name="T86" fmla="*/ 51 w 160"/>
                <a:gd name="T87" fmla="*/ 141 h 154"/>
                <a:gd name="T88" fmla="*/ 3 w 160"/>
                <a:gd name="T89" fmla="*/ 143 h 154"/>
                <a:gd name="T90" fmla="*/ 13 w 160"/>
                <a:gd name="T91" fmla="*/ 138 h 154"/>
                <a:gd name="T92" fmla="*/ 16 w 160"/>
                <a:gd name="T93" fmla="*/ 138 h 154"/>
                <a:gd name="T94" fmla="*/ 27 w 160"/>
                <a:gd name="T95" fmla="*/ 143 h 154"/>
                <a:gd name="T96" fmla="*/ 98 w 160"/>
                <a:gd name="T97" fmla="*/ 141 h 154"/>
                <a:gd name="T98" fmla="*/ 125 w 160"/>
                <a:gd name="T99" fmla="*/ 138 h 154"/>
                <a:gd name="T100" fmla="*/ 128 w 160"/>
                <a:gd name="T101" fmla="*/ 141 h 154"/>
                <a:gd name="T102" fmla="*/ 112 w 160"/>
                <a:gd name="T103" fmla="*/ 143 h 154"/>
                <a:gd name="T104" fmla="*/ 155 w 160"/>
                <a:gd name="T105" fmla="*/ 138 h 154"/>
                <a:gd name="T106" fmla="*/ 157 w 160"/>
                <a:gd name="T107" fmla="*/ 138 h 154"/>
                <a:gd name="T108" fmla="*/ 136 w 160"/>
                <a:gd name="T109" fmla="*/ 143 h 154"/>
                <a:gd name="T110" fmla="*/ 141 w 160"/>
                <a:gd name="T111" fmla="*/ 141 h 154"/>
                <a:gd name="T112" fmla="*/ 80 w 160"/>
                <a:gd name="T113" fmla="*/ 125 h 154"/>
                <a:gd name="T114" fmla="*/ 77 w 160"/>
                <a:gd name="T115" fmla="*/ 122 h 154"/>
                <a:gd name="T116" fmla="*/ 83 w 160"/>
                <a:gd name="T117" fmla="*/ 11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54">
                  <a:moveTo>
                    <a:pt x="28" y="16"/>
                  </a:moveTo>
                  <a:cubicBezTo>
                    <a:pt x="22" y="16"/>
                    <a:pt x="16" y="21"/>
                    <a:pt x="16" y="28"/>
                  </a:cubicBezTo>
                  <a:cubicBezTo>
                    <a:pt x="16" y="34"/>
                    <a:pt x="22" y="39"/>
                    <a:pt x="28" y="39"/>
                  </a:cubicBezTo>
                  <a:cubicBezTo>
                    <a:pt x="35" y="39"/>
                    <a:pt x="40" y="34"/>
                    <a:pt x="40" y="28"/>
                  </a:cubicBezTo>
                  <a:cubicBezTo>
                    <a:pt x="40" y="21"/>
                    <a:pt x="35" y="16"/>
                    <a:pt x="28" y="16"/>
                  </a:cubicBezTo>
                  <a:close/>
                  <a:moveTo>
                    <a:pt x="28" y="34"/>
                  </a:moveTo>
                  <a:cubicBezTo>
                    <a:pt x="24" y="34"/>
                    <a:pt x="21" y="32"/>
                    <a:pt x="21" y="28"/>
                  </a:cubicBezTo>
                  <a:cubicBezTo>
                    <a:pt x="21" y="24"/>
                    <a:pt x="24" y="21"/>
                    <a:pt x="28" y="21"/>
                  </a:cubicBezTo>
                  <a:cubicBezTo>
                    <a:pt x="32" y="21"/>
                    <a:pt x="35" y="24"/>
                    <a:pt x="35" y="28"/>
                  </a:cubicBezTo>
                  <a:cubicBezTo>
                    <a:pt x="35" y="32"/>
                    <a:pt x="32" y="34"/>
                    <a:pt x="28" y="34"/>
                  </a:cubicBezTo>
                  <a:close/>
                  <a:moveTo>
                    <a:pt x="134" y="21"/>
                  </a:moveTo>
                  <a:cubicBezTo>
                    <a:pt x="132" y="21"/>
                    <a:pt x="131" y="22"/>
                    <a:pt x="131" y="23"/>
                  </a:cubicBezTo>
                  <a:cubicBezTo>
                    <a:pt x="131" y="25"/>
                    <a:pt x="132" y="27"/>
                    <a:pt x="134" y="27"/>
                  </a:cubicBezTo>
                  <a:cubicBezTo>
                    <a:pt x="135" y="27"/>
                    <a:pt x="136" y="25"/>
                    <a:pt x="136" y="23"/>
                  </a:cubicBezTo>
                  <a:cubicBezTo>
                    <a:pt x="136" y="22"/>
                    <a:pt x="135" y="21"/>
                    <a:pt x="134" y="21"/>
                  </a:cubicBezTo>
                  <a:close/>
                  <a:moveTo>
                    <a:pt x="123" y="21"/>
                  </a:moveTo>
                  <a:cubicBezTo>
                    <a:pt x="121" y="21"/>
                    <a:pt x="120" y="22"/>
                    <a:pt x="120" y="23"/>
                  </a:cubicBezTo>
                  <a:cubicBezTo>
                    <a:pt x="120" y="25"/>
                    <a:pt x="121" y="27"/>
                    <a:pt x="123" y="27"/>
                  </a:cubicBezTo>
                  <a:cubicBezTo>
                    <a:pt x="124" y="27"/>
                    <a:pt x="125" y="25"/>
                    <a:pt x="125" y="23"/>
                  </a:cubicBezTo>
                  <a:cubicBezTo>
                    <a:pt x="125" y="22"/>
                    <a:pt x="124" y="21"/>
                    <a:pt x="123" y="21"/>
                  </a:cubicBezTo>
                  <a:close/>
                  <a:moveTo>
                    <a:pt x="139" y="30"/>
                  </a:moveTo>
                  <a:cubicBezTo>
                    <a:pt x="137" y="30"/>
                    <a:pt x="136" y="30"/>
                    <a:pt x="136" y="32"/>
                  </a:cubicBezTo>
                  <a:cubicBezTo>
                    <a:pt x="136" y="33"/>
                    <a:pt x="137" y="34"/>
                    <a:pt x="139" y="34"/>
                  </a:cubicBezTo>
                  <a:cubicBezTo>
                    <a:pt x="141" y="34"/>
                    <a:pt x="141" y="33"/>
                    <a:pt x="141" y="32"/>
                  </a:cubicBezTo>
                  <a:cubicBezTo>
                    <a:pt x="141" y="30"/>
                    <a:pt x="141" y="30"/>
                    <a:pt x="139" y="30"/>
                  </a:cubicBezTo>
                  <a:close/>
                  <a:moveTo>
                    <a:pt x="128" y="30"/>
                  </a:moveTo>
                  <a:cubicBezTo>
                    <a:pt x="127" y="30"/>
                    <a:pt x="125" y="30"/>
                    <a:pt x="125" y="32"/>
                  </a:cubicBezTo>
                  <a:cubicBezTo>
                    <a:pt x="125" y="33"/>
                    <a:pt x="127" y="34"/>
                    <a:pt x="128" y="34"/>
                  </a:cubicBezTo>
                  <a:cubicBezTo>
                    <a:pt x="129" y="34"/>
                    <a:pt x="131" y="33"/>
                    <a:pt x="131" y="32"/>
                  </a:cubicBezTo>
                  <a:cubicBezTo>
                    <a:pt x="131" y="30"/>
                    <a:pt x="129" y="30"/>
                    <a:pt x="128" y="30"/>
                  </a:cubicBezTo>
                  <a:close/>
                  <a:moveTo>
                    <a:pt x="112" y="21"/>
                  </a:moveTo>
                  <a:cubicBezTo>
                    <a:pt x="111" y="21"/>
                    <a:pt x="109" y="22"/>
                    <a:pt x="109" y="23"/>
                  </a:cubicBezTo>
                  <a:cubicBezTo>
                    <a:pt x="109" y="25"/>
                    <a:pt x="111" y="27"/>
                    <a:pt x="112" y="27"/>
                  </a:cubicBezTo>
                  <a:cubicBezTo>
                    <a:pt x="114" y="27"/>
                    <a:pt x="114" y="25"/>
                    <a:pt x="114" y="23"/>
                  </a:cubicBezTo>
                  <a:cubicBezTo>
                    <a:pt x="114" y="22"/>
                    <a:pt x="114" y="21"/>
                    <a:pt x="112" y="21"/>
                  </a:cubicBezTo>
                  <a:close/>
                  <a:moveTo>
                    <a:pt x="118" y="30"/>
                  </a:moveTo>
                  <a:cubicBezTo>
                    <a:pt x="116" y="30"/>
                    <a:pt x="114" y="30"/>
                    <a:pt x="114" y="32"/>
                  </a:cubicBezTo>
                  <a:cubicBezTo>
                    <a:pt x="114" y="33"/>
                    <a:pt x="116" y="34"/>
                    <a:pt x="118" y="34"/>
                  </a:cubicBezTo>
                  <a:cubicBezTo>
                    <a:pt x="119" y="34"/>
                    <a:pt x="120" y="33"/>
                    <a:pt x="120" y="32"/>
                  </a:cubicBezTo>
                  <a:cubicBezTo>
                    <a:pt x="120" y="30"/>
                    <a:pt x="119" y="30"/>
                    <a:pt x="118" y="30"/>
                  </a:cubicBezTo>
                  <a:close/>
                  <a:moveTo>
                    <a:pt x="102" y="21"/>
                  </a:moveTo>
                  <a:cubicBezTo>
                    <a:pt x="100" y="21"/>
                    <a:pt x="98" y="22"/>
                    <a:pt x="98" y="23"/>
                  </a:cubicBezTo>
                  <a:cubicBezTo>
                    <a:pt x="98" y="25"/>
                    <a:pt x="100" y="27"/>
                    <a:pt x="102" y="27"/>
                  </a:cubicBezTo>
                  <a:cubicBezTo>
                    <a:pt x="102" y="27"/>
                    <a:pt x="104" y="25"/>
                    <a:pt x="104" y="23"/>
                  </a:cubicBezTo>
                  <a:cubicBezTo>
                    <a:pt x="104" y="22"/>
                    <a:pt x="102" y="21"/>
                    <a:pt x="102" y="21"/>
                  </a:cubicBezTo>
                  <a:close/>
                  <a:moveTo>
                    <a:pt x="107" y="30"/>
                  </a:moveTo>
                  <a:cubicBezTo>
                    <a:pt x="105" y="30"/>
                    <a:pt x="104" y="30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8" y="34"/>
                    <a:pt x="109" y="33"/>
                    <a:pt x="109" y="32"/>
                  </a:cubicBezTo>
                  <a:cubicBezTo>
                    <a:pt x="109" y="30"/>
                    <a:pt x="108" y="30"/>
                    <a:pt x="107" y="30"/>
                  </a:cubicBezTo>
                  <a:close/>
                  <a:moveTo>
                    <a:pt x="91" y="21"/>
                  </a:moveTo>
                  <a:cubicBezTo>
                    <a:pt x="89" y="21"/>
                    <a:pt x="88" y="22"/>
                    <a:pt x="88" y="23"/>
                  </a:cubicBezTo>
                  <a:cubicBezTo>
                    <a:pt x="88" y="25"/>
                    <a:pt x="89" y="27"/>
                    <a:pt x="91" y="27"/>
                  </a:cubicBezTo>
                  <a:cubicBezTo>
                    <a:pt x="92" y="27"/>
                    <a:pt x="93" y="25"/>
                    <a:pt x="93" y="23"/>
                  </a:cubicBezTo>
                  <a:cubicBezTo>
                    <a:pt x="93" y="22"/>
                    <a:pt x="92" y="21"/>
                    <a:pt x="91" y="21"/>
                  </a:cubicBezTo>
                  <a:close/>
                  <a:moveTo>
                    <a:pt x="96" y="30"/>
                  </a:moveTo>
                  <a:cubicBezTo>
                    <a:pt x="95" y="30"/>
                    <a:pt x="93" y="30"/>
                    <a:pt x="93" y="32"/>
                  </a:cubicBezTo>
                  <a:cubicBezTo>
                    <a:pt x="93" y="33"/>
                    <a:pt x="95" y="34"/>
                    <a:pt x="96" y="34"/>
                  </a:cubicBezTo>
                  <a:cubicBezTo>
                    <a:pt x="97" y="34"/>
                    <a:pt x="98" y="33"/>
                    <a:pt x="98" y="32"/>
                  </a:cubicBezTo>
                  <a:cubicBezTo>
                    <a:pt x="98" y="30"/>
                    <a:pt x="97" y="30"/>
                    <a:pt x="96" y="30"/>
                  </a:cubicBezTo>
                  <a:close/>
                  <a:moveTo>
                    <a:pt x="160" y="44"/>
                  </a:moveTo>
                  <a:cubicBezTo>
                    <a:pt x="160" y="13"/>
                    <a:pt x="160" y="13"/>
                    <a:pt x="160" y="13"/>
                  </a:cubicBezTo>
                  <a:cubicBezTo>
                    <a:pt x="160" y="5"/>
                    <a:pt x="155" y="0"/>
                    <a:pt x="14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2" y="51"/>
                    <a:pt x="5" y="53"/>
                  </a:cubicBezTo>
                  <a:cubicBezTo>
                    <a:pt x="2" y="55"/>
                    <a:pt x="0" y="59"/>
                    <a:pt x="0" y="6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1"/>
                    <a:pt x="6" y="107"/>
                    <a:pt x="13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55" y="107"/>
                    <a:pt x="160" y="101"/>
                    <a:pt x="160" y="94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0" y="59"/>
                    <a:pt x="158" y="55"/>
                    <a:pt x="156" y="53"/>
                  </a:cubicBezTo>
                  <a:cubicBezTo>
                    <a:pt x="158" y="51"/>
                    <a:pt x="160" y="48"/>
                    <a:pt x="160" y="44"/>
                  </a:cubicBezTo>
                  <a:close/>
                  <a:moveTo>
                    <a:pt x="155" y="94"/>
                  </a:moveTo>
                  <a:cubicBezTo>
                    <a:pt x="155" y="98"/>
                    <a:pt x="152" y="101"/>
                    <a:pt x="148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8" y="101"/>
                    <a:pt x="5" y="98"/>
                    <a:pt x="5" y="9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9"/>
                    <a:pt x="8" y="56"/>
                    <a:pt x="13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2" y="56"/>
                    <a:pt x="155" y="59"/>
                    <a:pt x="155" y="63"/>
                  </a:cubicBezTo>
                  <a:cubicBezTo>
                    <a:pt x="155" y="94"/>
                    <a:pt x="155" y="94"/>
                    <a:pt x="155" y="94"/>
                  </a:cubicBezTo>
                  <a:close/>
                  <a:moveTo>
                    <a:pt x="155" y="44"/>
                  </a:moveTo>
                  <a:cubicBezTo>
                    <a:pt x="155" y="47"/>
                    <a:pt x="152" y="50"/>
                    <a:pt x="148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8" y="50"/>
                    <a:pt x="5" y="47"/>
                    <a:pt x="5" y="4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8"/>
                    <a:pt x="8" y="5"/>
                    <a:pt x="13" y="5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52" y="5"/>
                    <a:pt x="155" y="8"/>
                    <a:pt x="155" y="13"/>
                  </a:cubicBezTo>
                  <a:cubicBezTo>
                    <a:pt x="155" y="44"/>
                    <a:pt x="155" y="44"/>
                    <a:pt x="155" y="44"/>
                  </a:cubicBezTo>
                  <a:close/>
                  <a:moveTo>
                    <a:pt x="28" y="66"/>
                  </a:moveTo>
                  <a:cubicBezTo>
                    <a:pt x="22" y="66"/>
                    <a:pt x="16" y="72"/>
                    <a:pt x="16" y="78"/>
                  </a:cubicBezTo>
                  <a:cubicBezTo>
                    <a:pt x="16" y="85"/>
                    <a:pt x="22" y="91"/>
                    <a:pt x="28" y="91"/>
                  </a:cubicBezTo>
                  <a:cubicBezTo>
                    <a:pt x="35" y="91"/>
                    <a:pt x="40" y="85"/>
                    <a:pt x="40" y="78"/>
                  </a:cubicBezTo>
                  <a:cubicBezTo>
                    <a:pt x="40" y="72"/>
                    <a:pt x="35" y="66"/>
                    <a:pt x="28" y="66"/>
                  </a:cubicBezTo>
                  <a:close/>
                  <a:moveTo>
                    <a:pt x="28" y="85"/>
                  </a:moveTo>
                  <a:cubicBezTo>
                    <a:pt x="24" y="85"/>
                    <a:pt x="21" y="82"/>
                    <a:pt x="21" y="78"/>
                  </a:cubicBezTo>
                  <a:cubicBezTo>
                    <a:pt x="21" y="75"/>
                    <a:pt x="24" y="72"/>
                    <a:pt x="28" y="72"/>
                  </a:cubicBezTo>
                  <a:cubicBezTo>
                    <a:pt x="32" y="72"/>
                    <a:pt x="35" y="75"/>
                    <a:pt x="35" y="78"/>
                  </a:cubicBezTo>
                  <a:cubicBezTo>
                    <a:pt x="35" y="82"/>
                    <a:pt x="32" y="85"/>
                    <a:pt x="28" y="85"/>
                  </a:cubicBezTo>
                  <a:close/>
                  <a:moveTo>
                    <a:pt x="86" y="135"/>
                  </a:moveTo>
                  <a:cubicBezTo>
                    <a:pt x="87" y="136"/>
                    <a:pt x="87" y="136"/>
                    <a:pt x="88" y="136"/>
                  </a:cubicBezTo>
                  <a:cubicBezTo>
                    <a:pt x="88" y="136"/>
                    <a:pt x="89" y="136"/>
                    <a:pt x="89" y="135"/>
                  </a:cubicBezTo>
                  <a:cubicBezTo>
                    <a:pt x="91" y="134"/>
                    <a:pt x="91" y="133"/>
                    <a:pt x="89" y="132"/>
                  </a:cubicBezTo>
                  <a:cubicBezTo>
                    <a:pt x="88" y="131"/>
                    <a:pt x="88" y="130"/>
                    <a:pt x="87" y="129"/>
                  </a:cubicBezTo>
                  <a:cubicBezTo>
                    <a:pt x="86" y="129"/>
                    <a:pt x="84" y="129"/>
                    <a:pt x="84" y="130"/>
                  </a:cubicBezTo>
                  <a:cubicBezTo>
                    <a:pt x="83" y="132"/>
                    <a:pt x="83" y="133"/>
                    <a:pt x="84" y="134"/>
                  </a:cubicBezTo>
                  <a:cubicBezTo>
                    <a:pt x="85" y="134"/>
                    <a:pt x="85" y="135"/>
                    <a:pt x="86" y="135"/>
                  </a:cubicBezTo>
                  <a:close/>
                  <a:moveTo>
                    <a:pt x="84" y="148"/>
                  </a:moveTo>
                  <a:cubicBezTo>
                    <a:pt x="83" y="149"/>
                    <a:pt x="83" y="149"/>
                    <a:pt x="82" y="149"/>
                  </a:cubicBezTo>
                  <a:cubicBezTo>
                    <a:pt x="81" y="150"/>
                    <a:pt x="80" y="150"/>
                    <a:pt x="80" y="152"/>
                  </a:cubicBezTo>
                  <a:cubicBezTo>
                    <a:pt x="81" y="154"/>
                    <a:pt x="81" y="154"/>
                    <a:pt x="83" y="154"/>
                  </a:cubicBezTo>
                  <a:cubicBezTo>
                    <a:pt x="85" y="154"/>
                    <a:pt x="86" y="153"/>
                    <a:pt x="86" y="153"/>
                  </a:cubicBezTo>
                  <a:cubicBezTo>
                    <a:pt x="88" y="152"/>
                    <a:pt x="88" y="150"/>
                    <a:pt x="87" y="149"/>
                  </a:cubicBezTo>
                  <a:cubicBezTo>
                    <a:pt x="86" y="148"/>
                    <a:pt x="86" y="147"/>
                    <a:pt x="84" y="148"/>
                  </a:cubicBezTo>
                  <a:close/>
                  <a:moveTo>
                    <a:pt x="91" y="138"/>
                  </a:moveTo>
                  <a:cubicBezTo>
                    <a:pt x="89" y="138"/>
                    <a:pt x="88" y="139"/>
                    <a:pt x="88" y="141"/>
                  </a:cubicBezTo>
                  <a:cubicBezTo>
                    <a:pt x="88" y="142"/>
                    <a:pt x="88" y="143"/>
                    <a:pt x="87" y="143"/>
                  </a:cubicBezTo>
                  <a:cubicBezTo>
                    <a:pt x="87" y="144"/>
                    <a:pt x="88" y="146"/>
                    <a:pt x="90" y="146"/>
                  </a:cubicBezTo>
                  <a:cubicBezTo>
                    <a:pt x="90" y="146"/>
                    <a:pt x="90" y="146"/>
                    <a:pt x="91" y="146"/>
                  </a:cubicBezTo>
                  <a:cubicBezTo>
                    <a:pt x="92" y="146"/>
                    <a:pt x="92" y="146"/>
                    <a:pt x="93" y="144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39"/>
                    <a:pt x="92" y="138"/>
                    <a:pt x="91" y="138"/>
                  </a:cubicBezTo>
                  <a:close/>
                  <a:moveTo>
                    <a:pt x="75" y="147"/>
                  </a:moveTo>
                  <a:cubicBezTo>
                    <a:pt x="73" y="146"/>
                    <a:pt x="72" y="146"/>
                    <a:pt x="71" y="147"/>
                  </a:cubicBezTo>
                  <a:cubicBezTo>
                    <a:pt x="70" y="148"/>
                    <a:pt x="70" y="149"/>
                    <a:pt x="71" y="150"/>
                  </a:cubicBezTo>
                  <a:cubicBezTo>
                    <a:pt x="72" y="151"/>
                    <a:pt x="73" y="152"/>
                    <a:pt x="73" y="152"/>
                  </a:cubicBezTo>
                  <a:cubicBezTo>
                    <a:pt x="74" y="152"/>
                    <a:pt x="74" y="152"/>
                    <a:pt x="75" y="152"/>
                  </a:cubicBezTo>
                  <a:cubicBezTo>
                    <a:pt x="76" y="152"/>
                    <a:pt x="77" y="152"/>
                    <a:pt x="78" y="152"/>
                  </a:cubicBezTo>
                  <a:cubicBezTo>
                    <a:pt x="78" y="150"/>
                    <a:pt x="78" y="148"/>
                    <a:pt x="77" y="148"/>
                  </a:cubicBezTo>
                  <a:cubicBezTo>
                    <a:pt x="76" y="148"/>
                    <a:pt x="75" y="147"/>
                    <a:pt x="75" y="147"/>
                  </a:cubicBezTo>
                  <a:close/>
                  <a:moveTo>
                    <a:pt x="76" y="128"/>
                  </a:moveTo>
                  <a:cubicBezTo>
                    <a:pt x="76" y="128"/>
                    <a:pt x="74" y="129"/>
                    <a:pt x="73" y="129"/>
                  </a:cubicBezTo>
                  <a:cubicBezTo>
                    <a:pt x="72" y="130"/>
                    <a:pt x="71" y="132"/>
                    <a:pt x="72" y="133"/>
                  </a:cubicBezTo>
                  <a:cubicBezTo>
                    <a:pt x="73" y="134"/>
                    <a:pt x="74" y="134"/>
                    <a:pt x="75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7" y="133"/>
                    <a:pt x="78" y="133"/>
                  </a:cubicBezTo>
                  <a:cubicBezTo>
                    <a:pt x="79" y="133"/>
                    <a:pt x="80" y="132"/>
                    <a:pt x="80" y="130"/>
                  </a:cubicBezTo>
                  <a:cubicBezTo>
                    <a:pt x="79" y="128"/>
                    <a:pt x="78" y="127"/>
                    <a:pt x="76" y="128"/>
                  </a:cubicBezTo>
                  <a:close/>
                  <a:moveTo>
                    <a:pt x="73" y="141"/>
                  </a:moveTo>
                  <a:cubicBezTo>
                    <a:pt x="73" y="140"/>
                    <a:pt x="73" y="139"/>
                    <a:pt x="73" y="139"/>
                  </a:cubicBezTo>
                  <a:cubicBezTo>
                    <a:pt x="73" y="138"/>
                    <a:pt x="72" y="136"/>
                    <a:pt x="71" y="136"/>
                  </a:cubicBezTo>
                  <a:cubicBezTo>
                    <a:pt x="69" y="135"/>
                    <a:pt x="68" y="136"/>
                    <a:pt x="68" y="138"/>
                  </a:cubicBezTo>
                  <a:cubicBezTo>
                    <a:pt x="68" y="138"/>
                    <a:pt x="67" y="140"/>
                    <a:pt x="67" y="141"/>
                  </a:cubicBezTo>
                  <a:cubicBezTo>
                    <a:pt x="67" y="143"/>
                    <a:pt x="68" y="143"/>
                    <a:pt x="70" y="143"/>
                  </a:cubicBezTo>
                  <a:cubicBezTo>
                    <a:pt x="71" y="143"/>
                    <a:pt x="73" y="143"/>
                    <a:pt x="73" y="141"/>
                  </a:cubicBezTo>
                  <a:close/>
                  <a:moveTo>
                    <a:pt x="134" y="72"/>
                  </a:moveTo>
                  <a:cubicBezTo>
                    <a:pt x="132" y="72"/>
                    <a:pt x="131" y="73"/>
                    <a:pt x="131" y="75"/>
                  </a:cubicBezTo>
                  <a:cubicBezTo>
                    <a:pt x="131" y="75"/>
                    <a:pt x="132" y="77"/>
                    <a:pt x="134" y="77"/>
                  </a:cubicBezTo>
                  <a:cubicBezTo>
                    <a:pt x="135" y="77"/>
                    <a:pt x="136" y="75"/>
                    <a:pt x="136" y="75"/>
                  </a:cubicBezTo>
                  <a:cubicBezTo>
                    <a:pt x="136" y="73"/>
                    <a:pt x="135" y="72"/>
                    <a:pt x="134" y="72"/>
                  </a:cubicBezTo>
                  <a:close/>
                  <a:moveTo>
                    <a:pt x="123" y="72"/>
                  </a:moveTo>
                  <a:cubicBezTo>
                    <a:pt x="121" y="72"/>
                    <a:pt x="120" y="73"/>
                    <a:pt x="120" y="75"/>
                  </a:cubicBezTo>
                  <a:cubicBezTo>
                    <a:pt x="120" y="75"/>
                    <a:pt x="121" y="77"/>
                    <a:pt x="123" y="77"/>
                  </a:cubicBezTo>
                  <a:cubicBezTo>
                    <a:pt x="124" y="77"/>
                    <a:pt x="125" y="75"/>
                    <a:pt x="125" y="75"/>
                  </a:cubicBezTo>
                  <a:cubicBezTo>
                    <a:pt x="125" y="73"/>
                    <a:pt x="124" y="72"/>
                    <a:pt x="123" y="72"/>
                  </a:cubicBezTo>
                  <a:close/>
                  <a:moveTo>
                    <a:pt x="139" y="80"/>
                  </a:moveTo>
                  <a:cubicBezTo>
                    <a:pt x="137" y="80"/>
                    <a:pt x="136" y="81"/>
                    <a:pt x="136" y="82"/>
                  </a:cubicBezTo>
                  <a:cubicBezTo>
                    <a:pt x="136" y="84"/>
                    <a:pt x="137" y="85"/>
                    <a:pt x="139" y="85"/>
                  </a:cubicBezTo>
                  <a:cubicBezTo>
                    <a:pt x="141" y="85"/>
                    <a:pt x="141" y="84"/>
                    <a:pt x="141" y="82"/>
                  </a:cubicBezTo>
                  <a:cubicBezTo>
                    <a:pt x="141" y="81"/>
                    <a:pt x="141" y="80"/>
                    <a:pt x="139" y="80"/>
                  </a:cubicBezTo>
                  <a:close/>
                  <a:moveTo>
                    <a:pt x="128" y="80"/>
                  </a:moveTo>
                  <a:cubicBezTo>
                    <a:pt x="127" y="80"/>
                    <a:pt x="125" y="81"/>
                    <a:pt x="125" y="82"/>
                  </a:cubicBezTo>
                  <a:cubicBezTo>
                    <a:pt x="125" y="84"/>
                    <a:pt x="127" y="85"/>
                    <a:pt x="128" y="85"/>
                  </a:cubicBezTo>
                  <a:cubicBezTo>
                    <a:pt x="129" y="85"/>
                    <a:pt x="131" y="84"/>
                    <a:pt x="131" y="82"/>
                  </a:cubicBezTo>
                  <a:cubicBezTo>
                    <a:pt x="131" y="81"/>
                    <a:pt x="129" y="80"/>
                    <a:pt x="128" y="80"/>
                  </a:cubicBezTo>
                  <a:close/>
                  <a:moveTo>
                    <a:pt x="112" y="72"/>
                  </a:moveTo>
                  <a:cubicBezTo>
                    <a:pt x="111" y="72"/>
                    <a:pt x="109" y="73"/>
                    <a:pt x="109" y="75"/>
                  </a:cubicBezTo>
                  <a:cubicBezTo>
                    <a:pt x="109" y="75"/>
                    <a:pt x="111" y="77"/>
                    <a:pt x="112" y="77"/>
                  </a:cubicBezTo>
                  <a:cubicBezTo>
                    <a:pt x="114" y="77"/>
                    <a:pt x="114" y="75"/>
                    <a:pt x="114" y="75"/>
                  </a:cubicBezTo>
                  <a:cubicBezTo>
                    <a:pt x="114" y="73"/>
                    <a:pt x="114" y="72"/>
                    <a:pt x="112" y="72"/>
                  </a:cubicBezTo>
                  <a:close/>
                  <a:moveTo>
                    <a:pt x="118" y="80"/>
                  </a:moveTo>
                  <a:cubicBezTo>
                    <a:pt x="116" y="80"/>
                    <a:pt x="114" y="81"/>
                    <a:pt x="114" y="82"/>
                  </a:cubicBezTo>
                  <a:cubicBezTo>
                    <a:pt x="114" y="84"/>
                    <a:pt x="116" y="85"/>
                    <a:pt x="118" y="85"/>
                  </a:cubicBezTo>
                  <a:cubicBezTo>
                    <a:pt x="119" y="85"/>
                    <a:pt x="120" y="84"/>
                    <a:pt x="120" y="82"/>
                  </a:cubicBezTo>
                  <a:cubicBezTo>
                    <a:pt x="120" y="81"/>
                    <a:pt x="119" y="80"/>
                    <a:pt x="118" y="80"/>
                  </a:cubicBezTo>
                  <a:close/>
                  <a:moveTo>
                    <a:pt x="102" y="72"/>
                  </a:moveTo>
                  <a:cubicBezTo>
                    <a:pt x="100" y="72"/>
                    <a:pt x="98" y="73"/>
                    <a:pt x="98" y="75"/>
                  </a:cubicBezTo>
                  <a:cubicBezTo>
                    <a:pt x="98" y="75"/>
                    <a:pt x="100" y="77"/>
                    <a:pt x="102" y="77"/>
                  </a:cubicBezTo>
                  <a:cubicBezTo>
                    <a:pt x="102" y="77"/>
                    <a:pt x="104" y="75"/>
                    <a:pt x="104" y="75"/>
                  </a:cubicBezTo>
                  <a:cubicBezTo>
                    <a:pt x="104" y="73"/>
                    <a:pt x="102" y="72"/>
                    <a:pt x="102" y="72"/>
                  </a:cubicBezTo>
                  <a:close/>
                  <a:moveTo>
                    <a:pt x="107" y="80"/>
                  </a:moveTo>
                  <a:cubicBezTo>
                    <a:pt x="105" y="80"/>
                    <a:pt x="104" y="81"/>
                    <a:pt x="104" y="82"/>
                  </a:cubicBezTo>
                  <a:cubicBezTo>
                    <a:pt x="104" y="84"/>
                    <a:pt x="105" y="85"/>
                    <a:pt x="107" y="85"/>
                  </a:cubicBezTo>
                  <a:cubicBezTo>
                    <a:pt x="108" y="85"/>
                    <a:pt x="109" y="84"/>
                    <a:pt x="109" y="82"/>
                  </a:cubicBezTo>
                  <a:cubicBezTo>
                    <a:pt x="109" y="81"/>
                    <a:pt x="108" y="80"/>
                    <a:pt x="107" y="80"/>
                  </a:cubicBezTo>
                  <a:close/>
                  <a:moveTo>
                    <a:pt x="91" y="72"/>
                  </a:moveTo>
                  <a:cubicBezTo>
                    <a:pt x="89" y="72"/>
                    <a:pt x="88" y="73"/>
                    <a:pt x="88" y="75"/>
                  </a:cubicBezTo>
                  <a:cubicBezTo>
                    <a:pt x="88" y="75"/>
                    <a:pt x="89" y="77"/>
                    <a:pt x="91" y="77"/>
                  </a:cubicBezTo>
                  <a:cubicBezTo>
                    <a:pt x="92" y="77"/>
                    <a:pt x="93" y="75"/>
                    <a:pt x="93" y="75"/>
                  </a:cubicBezTo>
                  <a:cubicBezTo>
                    <a:pt x="93" y="73"/>
                    <a:pt x="92" y="72"/>
                    <a:pt x="91" y="72"/>
                  </a:cubicBezTo>
                  <a:close/>
                  <a:moveTo>
                    <a:pt x="96" y="80"/>
                  </a:moveTo>
                  <a:cubicBezTo>
                    <a:pt x="95" y="80"/>
                    <a:pt x="93" y="81"/>
                    <a:pt x="93" y="82"/>
                  </a:cubicBezTo>
                  <a:cubicBezTo>
                    <a:pt x="93" y="84"/>
                    <a:pt x="95" y="85"/>
                    <a:pt x="96" y="85"/>
                  </a:cubicBezTo>
                  <a:cubicBezTo>
                    <a:pt x="97" y="85"/>
                    <a:pt x="98" y="84"/>
                    <a:pt x="98" y="82"/>
                  </a:cubicBezTo>
                  <a:cubicBezTo>
                    <a:pt x="98" y="81"/>
                    <a:pt x="97" y="80"/>
                    <a:pt x="96" y="80"/>
                  </a:cubicBezTo>
                  <a:close/>
                  <a:moveTo>
                    <a:pt x="59" y="138"/>
                  </a:moveTo>
                  <a:cubicBezTo>
                    <a:pt x="56" y="138"/>
                    <a:pt x="56" y="138"/>
                    <a:pt x="56" y="138"/>
                  </a:cubicBezTo>
                  <a:cubicBezTo>
                    <a:pt x="55" y="138"/>
                    <a:pt x="54" y="139"/>
                    <a:pt x="54" y="141"/>
                  </a:cubicBezTo>
                  <a:cubicBezTo>
                    <a:pt x="54" y="143"/>
                    <a:pt x="55" y="143"/>
                    <a:pt x="56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0" y="143"/>
                    <a:pt x="61" y="143"/>
                    <a:pt x="61" y="141"/>
                  </a:cubicBezTo>
                  <a:cubicBezTo>
                    <a:pt x="61" y="139"/>
                    <a:pt x="60" y="138"/>
                    <a:pt x="59" y="138"/>
                  </a:cubicBezTo>
                  <a:close/>
                  <a:moveTo>
                    <a:pt x="37" y="138"/>
                  </a:moveTo>
                  <a:cubicBezTo>
                    <a:pt x="35" y="138"/>
                    <a:pt x="35" y="138"/>
                    <a:pt x="35" y="138"/>
                  </a:cubicBezTo>
                  <a:cubicBezTo>
                    <a:pt x="34" y="138"/>
                    <a:pt x="32" y="139"/>
                    <a:pt x="32" y="141"/>
                  </a:cubicBezTo>
                  <a:cubicBezTo>
                    <a:pt x="32" y="143"/>
                    <a:pt x="34" y="143"/>
                    <a:pt x="35" y="143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9" y="143"/>
                    <a:pt x="40" y="143"/>
                    <a:pt x="40" y="141"/>
                  </a:cubicBezTo>
                  <a:cubicBezTo>
                    <a:pt x="40" y="139"/>
                    <a:pt x="39" y="138"/>
                    <a:pt x="37" y="138"/>
                  </a:cubicBezTo>
                  <a:close/>
                  <a:moveTo>
                    <a:pt x="48" y="138"/>
                  </a:moveTo>
                  <a:cubicBezTo>
                    <a:pt x="46" y="138"/>
                    <a:pt x="46" y="138"/>
                    <a:pt x="46" y="138"/>
                  </a:cubicBezTo>
                  <a:cubicBezTo>
                    <a:pt x="44" y="138"/>
                    <a:pt x="43" y="139"/>
                    <a:pt x="43" y="141"/>
                  </a:cubicBezTo>
                  <a:cubicBezTo>
                    <a:pt x="43" y="143"/>
                    <a:pt x="44" y="143"/>
                    <a:pt x="46" y="143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50" y="143"/>
                    <a:pt x="51" y="143"/>
                    <a:pt x="51" y="141"/>
                  </a:cubicBezTo>
                  <a:cubicBezTo>
                    <a:pt x="51" y="139"/>
                    <a:pt x="50" y="138"/>
                    <a:pt x="48" y="138"/>
                  </a:cubicBezTo>
                  <a:close/>
                  <a:moveTo>
                    <a:pt x="5" y="138"/>
                  </a:moveTo>
                  <a:cubicBezTo>
                    <a:pt x="3" y="138"/>
                    <a:pt x="3" y="138"/>
                    <a:pt x="3" y="138"/>
                  </a:cubicBezTo>
                  <a:cubicBezTo>
                    <a:pt x="1" y="138"/>
                    <a:pt x="0" y="139"/>
                    <a:pt x="0" y="141"/>
                  </a:cubicBezTo>
                  <a:cubicBezTo>
                    <a:pt x="0" y="143"/>
                    <a:pt x="1" y="143"/>
                    <a:pt x="3" y="143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7" y="143"/>
                    <a:pt x="9" y="143"/>
                    <a:pt x="9" y="141"/>
                  </a:cubicBezTo>
                  <a:cubicBezTo>
                    <a:pt x="9" y="139"/>
                    <a:pt x="7" y="138"/>
                    <a:pt x="5" y="138"/>
                  </a:cubicBezTo>
                  <a:close/>
                  <a:moveTo>
                    <a:pt x="16" y="138"/>
                  </a:moveTo>
                  <a:cubicBezTo>
                    <a:pt x="13" y="138"/>
                    <a:pt x="13" y="138"/>
                    <a:pt x="13" y="138"/>
                  </a:cubicBezTo>
                  <a:cubicBezTo>
                    <a:pt x="12" y="138"/>
                    <a:pt x="11" y="139"/>
                    <a:pt x="11" y="141"/>
                  </a:cubicBezTo>
                  <a:cubicBezTo>
                    <a:pt x="11" y="143"/>
                    <a:pt x="12" y="143"/>
                    <a:pt x="13" y="143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18" y="143"/>
                    <a:pt x="19" y="143"/>
                    <a:pt x="19" y="141"/>
                  </a:cubicBezTo>
                  <a:cubicBezTo>
                    <a:pt x="19" y="139"/>
                    <a:pt x="18" y="138"/>
                    <a:pt x="16" y="138"/>
                  </a:cubicBezTo>
                  <a:close/>
                  <a:moveTo>
                    <a:pt x="27" y="138"/>
                  </a:moveTo>
                  <a:cubicBezTo>
                    <a:pt x="25" y="138"/>
                    <a:pt x="25" y="138"/>
                    <a:pt x="25" y="138"/>
                  </a:cubicBezTo>
                  <a:cubicBezTo>
                    <a:pt x="23" y="138"/>
                    <a:pt x="21" y="139"/>
                    <a:pt x="21" y="141"/>
                  </a:cubicBezTo>
                  <a:cubicBezTo>
                    <a:pt x="21" y="143"/>
                    <a:pt x="23" y="143"/>
                    <a:pt x="25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9" y="143"/>
                    <a:pt x="30" y="143"/>
                    <a:pt x="30" y="141"/>
                  </a:cubicBezTo>
                  <a:cubicBezTo>
                    <a:pt x="30" y="139"/>
                    <a:pt x="29" y="138"/>
                    <a:pt x="27" y="138"/>
                  </a:cubicBezTo>
                  <a:close/>
                  <a:moveTo>
                    <a:pt x="104" y="138"/>
                  </a:moveTo>
                  <a:cubicBezTo>
                    <a:pt x="102" y="138"/>
                    <a:pt x="102" y="138"/>
                    <a:pt x="102" y="138"/>
                  </a:cubicBezTo>
                  <a:cubicBezTo>
                    <a:pt x="100" y="138"/>
                    <a:pt x="98" y="139"/>
                    <a:pt x="98" y="141"/>
                  </a:cubicBezTo>
                  <a:cubicBezTo>
                    <a:pt x="98" y="143"/>
                    <a:pt x="100" y="143"/>
                    <a:pt x="102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3"/>
                    <a:pt x="107" y="143"/>
                    <a:pt x="107" y="141"/>
                  </a:cubicBezTo>
                  <a:cubicBezTo>
                    <a:pt x="107" y="139"/>
                    <a:pt x="106" y="138"/>
                    <a:pt x="104" y="138"/>
                  </a:cubicBezTo>
                  <a:close/>
                  <a:moveTo>
                    <a:pt x="125" y="138"/>
                  </a:moveTo>
                  <a:cubicBezTo>
                    <a:pt x="123" y="138"/>
                    <a:pt x="123" y="138"/>
                    <a:pt x="123" y="138"/>
                  </a:cubicBezTo>
                  <a:cubicBezTo>
                    <a:pt x="121" y="138"/>
                    <a:pt x="120" y="139"/>
                    <a:pt x="120" y="141"/>
                  </a:cubicBezTo>
                  <a:cubicBezTo>
                    <a:pt x="120" y="143"/>
                    <a:pt x="121" y="143"/>
                    <a:pt x="123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7" y="143"/>
                    <a:pt x="128" y="143"/>
                    <a:pt x="128" y="141"/>
                  </a:cubicBezTo>
                  <a:cubicBezTo>
                    <a:pt x="128" y="139"/>
                    <a:pt x="127" y="138"/>
                    <a:pt x="125" y="138"/>
                  </a:cubicBezTo>
                  <a:close/>
                  <a:moveTo>
                    <a:pt x="114" y="138"/>
                  </a:moveTo>
                  <a:cubicBezTo>
                    <a:pt x="112" y="138"/>
                    <a:pt x="112" y="138"/>
                    <a:pt x="112" y="138"/>
                  </a:cubicBezTo>
                  <a:cubicBezTo>
                    <a:pt x="111" y="138"/>
                    <a:pt x="109" y="139"/>
                    <a:pt x="109" y="141"/>
                  </a:cubicBezTo>
                  <a:cubicBezTo>
                    <a:pt x="109" y="143"/>
                    <a:pt x="111" y="143"/>
                    <a:pt x="112" y="143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3"/>
                    <a:pt x="118" y="143"/>
                    <a:pt x="118" y="141"/>
                  </a:cubicBezTo>
                  <a:cubicBezTo>
                    <a:pt x="118" y="139"/>
                    <a:pt x="116" y="138"/>
                    <a:pt x="114" y="138"/>
                  </a:cubicBezTo>
                  <a:close/>
                  <a:moveTo>
                    <a:pt x="157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3" y="138"/>
                    <a:pt x="152" y="139"/>
                    <a:pt x="152" y="141"/>
                  </a:cubicBezTo>
                  <a:cubicBezTo>
                    <a:pt x="152" y="143"/>
                    <a:pt x="153" y="143"/>
                    <a:pt x="155" y="143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9" y="143"/>
                    <a:pt x="160" y="143"/>
                    <a:pt x="160" y="141"/>
                  </a:cubicBezTo>
                  <a:cubicBezTo>
                    <a:pt x="160" y="139"/>
                    <a:pt x="159" y="138"/>
                    <a:pt x="157" y="138"/>
                  </a:cubicBezTo>
                  <a:close/>
                  <a:moveTo>
                    <a:pt x="136" y="138"/>
                  </a:moveTo>
                  <a:cubicBezTo>
                    <a:pt x="134" y="138"/>
                    <a:pt x="134" y="138"/>
                    <a:pt x="134" y="138"/>
                  </a:cubicBezTo>
                  <a:cubicBezTo>
                    <a:pt x="132" y="138"/>
                    <a:pt x="131" y="139"/>
                    <a:pt x="131" y="141"/>
                  </a:cubicBezTo>
                  <a:cubicBezTo>
                    <a:pt x="131" y="143"/>
                    <a:pt x="132" y="143"/>
                    <a:pt x="134" y="143"/>
                  </a:cubicBezTo>
                  <a:cubicBezTo>
                    <a:pt x="136" y="143"/>
                    <a:pt x="136" y="143"/>
                    <a:pt x="136" y="143"/>
                  </a:cubicBezTo>
                  <a:cubicBezTo>
                    <a:pt x="138" y="143"/>
                    <a:pt x="139" y="143"/>
                    <a:pt x="139" y="141"/>
                  </a:cubicBezTo>
                  <a:cubicBezTo>
                    <a:pt x="139" y="139"/>
                    <a:pt x="138" y="138"/>
                    <a:pt x="136" y="138"/>
                  </a:cubicBezTo>
                  <a:close/>
                  <a:moveTo>
                    <a:pt x="147" y="138"/>
                  </a:moveTo>
                  <a:cubicBezTo>
                    <a:pt x="144" y="138"/>
                    <a:pt x="144" y="138"/>
                    <a:pt x="144" y="138"/>
                  </a:cubicBezTo>
                  <a:cubicBezTo>
                    <a:pt x="143" y="138"/>
                    <a:pt x="141" y="139"/>
                    <a:pt x="141" y="141"/>
                  </a:cubicBezTo>
                  <a:cubicBezTo>
                    <a:pt x="141" y="143"/>
                    <a:pt x="143" y="143"/>
                    <a:pt x="144" y="143"/>
                  </a:cubicBezTo>
                  <a:cubicBezTo>
                    <a:pt x="147" y="143"/>
                    <a:pt x="147" y="143"/>
                    <a:pt x="147" y="143"/>
                  </a:cubicBezTo>
                  <a:cubicBezTo>
                    <a:pt x="148" y="143"/>
                    <a:pt x="150" y="143"/>
                    <a:pt x="150" y="141"/>
                  </a:cubicBezTo>
                  <a:cubicBezTo>
                    <a:pt x="150" y="139"/>
                    <a:pt x="148" y="138"/>
                    <a:pt x="147" y="138"/>
                  </a:cubicBezTo>
                  <a:close/>
                  <a:moveTo>
                    <a:pt x="80" y="125"/>
                  </a:moveTo>
                  <a:cubicBezTo>
                    <a:pt x="82" y="125"/>
                    <a:pt x="83" y="124"/>
                    <a:pt x="83" y="122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3" y="118"/>
                    <a:pt x="82" y="116"/>
                    <a:pt x="80" y="116"/>
                  </a:cubicBezTo>
                  <a:cubicBezTo>
                    <a:pt x="78" y="116"/>
                    <a:pt x="77" y="118"/>
                    <a:pt x="77" y="120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4"/>
                    <a:pt x="78" y="125"/>
                    <a:pt x="80" y="125"/>
                  </a:cubicBezTo>
                  <a:close/>
                  <a:moveTo>
                    <a:pt x="77" y="109"/>
                  </a:moveTo>
                  <a:cubicBezTo>
                    <a:pt x="77" y="111"/>
                    <a:pt x="77" y="111"/>
                    <a:pt x="77" y="111"/>
                  </a:cubicBezTo>
                  <a:cubicBezTo>
                    <a:pt x="77" y="113"/>
                    <a:pt x="78" y="114"/>
                    <a:pt x="80" y="114"/>
                  </a:cubicBezTo>
                  <a:cubicBezTo>
                    <a:pt x="82" y="114"/>
                    <a:pt x="83" y="113"/>
                    <a:pt x="83" y="111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08"/>
                    <a:pt x="82" y="107"/>
                    <a:pt x="80" y="107"/>
                  </a:cubicBezTo>
                  <a:cubicBezTo>
                    <a:pt x="78" y="107"/>
                    <a:pt x="77" y="108"/>
                    <a:pt x="77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F4F478C-F877-3927-F507-9F3FAD521F2C}"/>
              </a:ext>
            </a:extLst>
          </p:cNvPr>
          <p:cNvGrpSpPr/>
          <p:nvPr/>
        </p:nvGrpSpPr>
        <p:grpSpPr>
          <a:xfrm>
            <a:off x="995659" y="289343"/>
            <a:ext cx="344091" cy="344091"/>
            <a:chOff x="1714500" y="1395018"/>
            <a:chExt cx="344091" cy="344091"/>
          </a:xfrm>
        </p:grpSpPr>
        <p:sp>
          <p:nvSpPr>
            <p:cNvPr id="14" name="Rectangle 30">
              <a:extLst>
                <a:ext uri="{FF2B5EF4-FFF2-40B4-BE49-F238E27FC236}">
                  <a16:creationId xmlns:a16="http://schemas.microsoft.com/office/drawing/2014/main" id="{739F5E70-DF9C-F943-D282-1BCFEFA8A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0" y="1395018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" name="Freeform 27">
              <a:extLst>
                <a:ext uri="{FF2B5EF4-FFF2-40B4-BE49-F238E27FC236}">
                  <a16:creationId xmlns:a16="http://schemas.microsoft.com/office/drawing/2014/main" id="{180A8770-70CE-5667-98C9-88F534A648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2187" y="1472966"/>
              <a:ext cx="190500" cy="190500"/>
            </a:xfrm>
            <a:custGeom>
              <a:avLst/>
              <a:gdLst>
                <a:gd name="T0" fmla="*/ 80 w 160"/>
                <a:gd name="T1" fmla="*/ 0 h 160"/>
                <a:gd name="T2" fmla="*/ 0 w 160"/>
                <a:gd name="T3" fmla="*/ 80 h 160"/>
                <a:gd name="T4" fmla="*/ 24 w 160"/>
                <a:gd name="T5" fmla="*/ 138 h 160"/>
                <a:gd name="T6" fmla="*/ 75 w 160"/>
                <a:gd name="T7" fmla="*/ 160 h 160"/>
                <a:gd name="T8" fmla="*/ 78 w 160"/>
                <a:gd name="T9" fmla="*/ 160 h 160"/>
                <a:gd name="T10" fmla="*/ 78 w 160"/>
                <a:gd name="T11" fmla="*/ 160 h 160"/>
                <a:gd name="T12" fmla="*/ 80 w 160"/>
                <a:gd name="T13" fmla="*/ 160 h 160"/>
                <a:gd name="T14" fmla="*/ 134 w 160"/>
                <a:gd name="T15" fmla="*/ 138 h 160"/>
                <a:gd name="T16" fmla="*/ 160 w 160"/>
                <a:gd name="T17" fmla="*/ 80 h 160"/>
                <a:gd name="T18" fmla="*/ 80 w 160"/>
                <a:gd name="T19" fmla="*/ 0 h 160"/>
                <a:gd name="T20" fmla="*/ 133 w 160"/>
                <a:gd name="T21" fmla="*/ 130 h 160"/>
                <a:gd name="T22" fmla="*/ 105 w 160"/>
                <a:gd name="T23" fmla="*/ 110 h 160"/>
                <a:gd name="T24" fmla="*/ 102 w 160"/>
                <a:gd name="T25" fmla="*/ 109 h 160"/>
                <a:gd name="T26" fmla="*/ 96 w 160"/>
                <a:gd name="T27" fmla="*/ 99 h 160"/>
                <a:gd name="T28" fmla="*/ 99 w 160"/>
                <a:gd name="T29" fmla="*/ 91 h 160"/>
                <a:gd name="T30" fmla="*/ 109 w 160"/>
                <a:gd name="T31" fmla="*/ 69 h 160"/>
                <a:gd name="T32" fmla="*/ 80 w 160"/>
                <a:gd name="T33" fmla="*/ 38 h 160"/>
                <a:gd name="T34" fmla="*/ 51 w 160"/>
                <a:gd name="T35" fmla="*/ 69 h 160"/>
                <a:gd name="T36" fmla="*/ 59 w 160"/>
                <a:gd name="T37" fmla="*/ 91 h 160"/>
                <a:gd name="T38" fmla="*/ 62 w 160"/>
                <a:gd name="T39" fmla="*/ 99 h 160"/>
                <a:gd name="T40" fmla="*/ 54 w 160"/>
                <a:gd name="T41" fmla="*/ 109 h 160"/>
                <a:gd name="T42" fmla="*/ 25 w 160"/>
                <a:gd name="T43" fmla="*/ 130 h 160"/>
                <a:gd name="T44" fmla="*/ 6 w 160"/>
                <a:gd name="T45" fmla="*/ 80 h 160"/>
                <a:gd name="T46" fmla="*/ 80 w 160"/>
                <a:gd name="T47" fmla="*/ 6 h 160"/>
                <a:gd name="T48" fmla="*/ 153 w 160"/>
                <a:gd name="T49" fmla="*/ 80 h 160"/>
                <a:gd name="T50" fmla="*/ 133 w 160"/>
                <a:gd name="T51" fmla="*/ 1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0" h="160">
                  <a:moveTo>
                    <a:pt x="80" y="0"/>
                  </a:moveTo>
                  <a:cubicBezTo>
                    <a:pt x="35" y="0"/>
                    <a:pt x="0" y="37"/>
                    <a:pt x="0" y="80"/>
                  </a:cubicBezTo>
                  <a:cubicBezTo>
                    <a:pt x="0" y="102"/>
                    <a:pt x="8" y="123"/>
                    <a:pt x="24" y="138"/>
                  </a:cubicBezTo>
                  <a:cubicBezTo>
                    <a:pt x="38" y="152"/>
                    <a:pt x="56" y="158"/>
                    <a:pt x="75" y="160"/>
                  </a:cubicBezTo>
                  <a:cubicBezTo>
                    <a:pt x="77" y="160"/>
                    <a:pt x="77" y="160"/>
                    <a:pt x="78" y="160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8" y="160"/>
                    <a:pt x="80" y="160"/>
                  </a:cubicBezTo>
                  <a:cubicBezTo>
                    <a:pt x="99" y="160"/>
                    <a:pt x="120" y="152"/>
                    <a:pt x="134" y="138"/>
                  </a:cubicBezTo>
                  <a:cubicBezTo>
                    <a:pt x="150" y="123"/>
                    <a:pt x="160" y="102"/>
                    <a:pt x="160" y="80"/>
                  </a:cubicBezTo>
                  <a:cubicBezTo>
                    <a:pt x="160" y="37"/>
                    <a:pt x="123" y="0"/>
                    <a:pt x="80" y="0"/>
                  </a:cubicBezTo>
                  <a:moveTo>
                    <a:pt x="133" y="130"/>
                  </a:moveTo>
                  <a:cubicBezTo>
                    <a:pt x="129" y="120"/>
                    <a:pt x="117" y="114"/>
                    <a:pt x="105" y="110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96" y="106"/>
                    <a:pt x="96" y="104"/>
                    <a:pt x="96" y="99"/>
                  </a:cubicBezTo>
                  <a:cubicBezTo>
                    <a:pt x="96" y="98"/>
                    <a:pt x="96" y="93"/>
                    <a:pt x="99" y="91"/>
                  </a:cubicBezTo>
                  <a:cubicBezTo>
                    <a:pt x="105" y="85"/>
                    <a:pt x="109" y="78"/>
                    <a:pt x="109" y="69"/>
                  </a:cubicBezTo>
                  <a:cubicBezTo>
                    <a:pt x="109" y="51"/>
                    <a:pt x="96" y="38"/>
                    <a:pt x="80" y="38"/>
                  </a:cubicBezTo>
                  <a:cubicBezTo>
                    <a:pt x="62" y="38"/>
                    <a:pt x="51" y="51"/>
                    <a:pt x="51" y="69"/>
                  </a:cubicBezTo>
                  <a:cubicBezTo>
                    <a:pt x="51" y="78"/>
                    <a:pt x="54" y="85"/>
                    <a:pt x="59" y="91"/>
                  </a:cubicBezTo>
                  <a:cubicBezTo>
                    <a:pt x="62" y="93"/>
                    <a:pt x="62" y="96"/>
                    <a:pt x="62" y="99"/>
                  </a:cubicBezTo>
                  <a:cubicBezTo>
                    <a:pt x="62" y="102"/>
                    <a:pt x="62" y="106"/>
                    <a:pt x="54" y="109"/>
                  </a:cubicBezTo>
                  <a:cubicBezTo>
                    <a:pt x="45" y="114"/>
                    <a:pt x="30" y="118"/>
                    <a:pt x="25" y="130"/>
                  </a:cubicBezTo>
                  <a:cubicBezTo>
                    <a:pt x="13" y="117"/>
                    <a:pt x="6" y="99"/>
                    <a:pt x="6" y="80"/>
                  </a:cubicBezTo>
                  <a:cubicBezTo>
                    <a:pt x="6" y="40"/>
                    <a:pt x="38" y="6"/>
                    <a:pt x="80" y="6"/>
                  </a:cubicBezTo>
                  <a:cubicBezTo>
                    <a:pt x="120" y="6"/>
                    <a:pt x="153" y="40"/>
                    <a:pt x="153" y="80"/>
                  </a:cubicBezTo>
                  <a:cubicBezTo>
                    <a:pt x="153" y="99"/>
                    <a:pt x="145" y="117"/>
                    <a:pt x="133" y="1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C799A16-36AB-A1C4-2763-380437829349}"/>
              </a:ext>
            </a:extLst>
          </p:cNvPr>
          <p:cNvGrpSpPr/>
          <p:nvPr/>
        </p:nvGrpSpPr>
        <p:grpSpPr>
          <a:xfrm>
            <a:off x="5521232" y="289344"/>
            <a:ext cx="344091" cy="344091"/>
            <a:chOff x="5863829" y="1024733"/>
            <a:chExt cx="344091" cy="344091"/>
          </a:xfrm>
        </p:grpSpPr>
        <p:sp>
          <p:nvSpPr>
            <p:cNvPr id="17" name="Rectangle 30">
              <a:extLst>
                <a:ext uri="{FF2B5EF4-FFF2-40B4-BE49-F238E27FC236}">
                  <a16:creationId xmlns:a16="http://schemas.microsoft.com/office/drawing/2014/main" id="{B4C9F6D9-C522-C663-AE79-07D7BD3EA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3829" y="1024733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" name="Freeform 122">
              <a:extLst>
                <a:ext uri="{FF2B5EF4-FFF2-40B4-BE49-F238E27FC236}">
                  <a16:creationId xmlns:a16="http://schemas.microsoft.com/office/drawing/2014/main" id="{8EFA51F2-4734-164E-8B07-90E9906CB8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4317" y="1100339"/>
              <a:ext cx="163116" cy="190500"/>
            </a:xfrm>
            <a:custGeom>
              <a:avLst/>
              <a:gdLst>
                <a:gd name="T0" fmla="*/ 76 w 137"/>
                <a:gd name="T1" fmla="*/ 92 h 160"/>
                <a:gd name="T2" fmla="*/ 61 w 137"/>
                <a:gd name="T3" fmla="*/ 92 h 160"/>
                <a:gd name="T4" fmla="*/ 14 w 137"/>
                <a:gd name="T5" fmla="*/ 84 h 160"/>
                <a:gd name="T6" fmla="*/ 0 w 137"/>
                <a:gd name="T7" fmla="*/ 77 h 160"/>
                <a:gd name="T8" fmla="*/ 0 w 137"/>
                <a:gd name="T9" fmla="*/ 104 h 160"/>
                <a:gd name="T10" fmla="*/ 69 w 137"/>
                <a:gd name="T11" fmla="*/ 119 h 160"/>
                <a:gd name="T12" fmla="*/ 137 w 137"/>
                <a:gd name="T13" fmla="*/ 104 h 160"/>
                <a:gd name="T14" fmla="*/ 137 w 137"/>
                <a:gd name="T15" fmla="*/ 77 h 160"/>
                <a:gd name="T16" fmla="*/ 122 w 137"/>
                <a:gd name="T17" fmla="*/ 84 h 160"/>
                <a:gd name="T18" fmla="*/ 76 w 137"/>
                <a:gd name="T19" fmla="*/ 92 h 160"/>
                <a:gd name="T20" fmla="*/ 0 w 137"/>
                <a:gd name="T21" fmla="*/ 41 h 160"/>
                <a:gd name="T22" fmla="*/ 0 w 137"/>
                <a:gd name="T23" fmla="*/ 67 h 160"/>
                <a:gd name="T24" fmla="*/ 61 w 137"/>
                <a:gd name="T25" fmla="*/ 83 h 160"/>
                <a:gd name="T26" fmla="*/ 72 w 137"/>
                <a:gd name="T27" fmla="*/ 83 h 160"/>
                <a:gd name="T28" fmla="*/ 75 w 137"/>
                <a:gd name="T29" fmla="*/ 83 h 160"/>
                <a:gd name="T30" fmla="*/ 76 w 137"/>
                <a:gd name="T31" fmla="*/ 83 h 160"/>
                <a:gd name="T32" fmla="*/ 137 w 137"/>
                <a:gd name="T33" fmla="*/ 67 h 160"/>
                <a:gd name="T34" fmla="*/ 137 w 137"/>
                <a:gd name="T35" fmla="*/ 41 h 160"/>
                <a:gd name="T36" fmla="*/ 69 w 137"/>
                <a:gd name="T37" fmla="*/ 56 h 160"/>
                <a:gd name="T38" fmla="*/ 0 w 137"/>
                <a:gd name="T39" fmla="*/ 41 h 160"/>
                <a:gd name="T40" fmla="*/ 136 w 137"/>
                <a:gd name="T41" fmla="*/ 24 h 160"/>
                <a:gd name="T42" fmla="*/ 69 w 137"/>
                <a:gd name="T43" fmla="*/ 0 h 160"/>
                <a:gd name="T44" fmla="*/ 0 w 137"/>
                <a:gd name="T45" fmla="*/ 24 h 160"/>
                <a:gd name="T46" fmla="*/ 0 w 137"/>
                <a:gd name="T47" fmla="*/ 26 h 160"/>
                <a:gd name="T48" fmla="*/ 0 w 137"/>
                <a:gd name="T49" fmla="*/ 32 h 160"/>
                <a:gd name="T50" fmla="*/ 69 w 137"/>
                <a:gd name="T51" fmla="*/ 48 h 160"/>
                <a:gd name="T52" fmla="*/ 137 w 137"/>
                <a:gd name="T53" fmla="*/ 32 h 160"/>
                <a:gd name="T54" fmla="*/ 137 w 137"/>
                <a:gd name="T55" fmla="*/ 26 h 160"/>
                <a:gd name="T56" fmla="*/ 136 w 137"/>
                <a:gd name="T57" fmla="*/ 24 h 160"/>
                <a:gd name="T58" fmla="*/ 0 w 137"/>
                <a:gd name="T59" fmla="*/ 114 h 160"/>
                <a:gd name="T60" fmla="*/ 0 w 137"/>
                <a:gd name="T61" fmla="*/ 136 h 160"/>
                <a:gd name="T62" fmla="*/ 0 w 137"/>
                <a:gd name="T63" fmla="*/ 137 h 160"/>
                <a:gd name="T64" fmla="*/ 69 w 137"/>
                <a:gd name="T65" fmla="*/ 160 h 160"/>
                <a:gd name="T66" fmla="*/ 136 w 137"/>
                <a:gd name="T67" fmla="*/ 137 h 160"/>
                <a:gd name="T68" fmla="*/ 137 w 137"/>
                <a:gd name="T69" fmla="*/ 136 h 160"/>
                <a:gd name="T70" fmla="*/ 137 w 137"/>
                <a:gd name="T71" fmla="*/ 114 h 160"/>
                <a:gd name="T72" fmla="*/ 69 w 137"/>
                <a:gd name="T73" fmla="*/ 127 h 160"/>
                <a:gd name="T74" fmla="*/ 0 w 137"/>
                <a:gd name="T75" fmla="*/ 11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7" h="160">
                  <a:moveTo>
                    <a:pt x="76" y="92"/>
                  </a:moveTo>
                  <a:cubicBezTo>
                    <a:pt x="61" y="92"/>
                    <a:pt x="61" y="92"/>
                    <a:pt x="61" y="92"/>
                  </a:cubicBezTo>
                  <a:cubicBezTo>
                    <a:pt x="41" y="91"/>
                    <a:pt x="25" y="88"/>
                    <a:pt x="14" y="84"/>
                  </a:cubicBezTo>
                  <a:cubicBezTo>
                    <a:pt x="8" y="82"/>
                    <a:pt x="4" y="81"/>
                    <a:pt x="0" y="77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8" y="112"/>
                    <a:pt x="33" y="119"/>
                    <a:pt x="69" y="119"/>
                  </a:cubicBezTo>
                  <a:cubicBezTo>
                    <a:pt x="103" y="119"/>
                    <a:pt x="128" y="112"/>
                    <a:pt x="137" y="104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3" y="81"/>
                    <a:pt x="128" y="82"/>
                    <a:pt x="122" y="84"/>
                  </a:cubicBezTo>
                  <a:cubicBezTo>
                    <a:pt x="111" y="88"/>
                    <a:pt x="95" y="91"/>
                    <a:pt x="76" y="92"/>
                  </a:cubicBezTo>
                  <a:close/>
                  <a:moveTo>
                    <a:pt x="0" y="41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8" y="74"/>
                    <a:pt x="30" y="82"/>
                    <a:pt x="61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3" y="83"/>
                    <a:pt x="73" y="83"/>
                    <a:pt x="75" y="83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106" y="82"/>
                    <a:pt x="129" y="74"/>
                    <a:pt x="137" y="67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23" y="51"/>
                    <a:pt x="95" y="56"/>
                    <a:pt x="69" y="56"/>
                  </a:cubicBezTo>
                  <a:cubicBezTo>
                    <a:pt x="42" y="56"/>
                    <a:pt x="14" y="51"/>
                    <a:pt x="0" y="41"/>
                  </a:cubicBezTo>
                  <a:close/>
                  <a:moveTo>
                    <a:pt x="136" y="24"/>
                  </a:moveTo>
                  <a:cubicBezTo>
                    <a:pt x="133" y="12"/>
                    <a:pt x="110" y="0"/>
                    <a:pt x="69" y="0"/>
                  </a:cubicBezTo>
                  <a:cubicBezTo>
                    <a:pt x="27" y="0"/>
                    <a:pt x="4" y="12"/>
                    <a:pt x="0" y="24"/>
                  </a:cubicBezTo>
                  <a:cubicBezTo>
                    <a:pt x="0" y="24"/>
                    <a:pt x="0" y="24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41"/>
                    <a:pt x="33" y="48"/>
                    <a:pt x="69" y="48"/>
                  </a:cubicBezTo>
                  <a:cubicBezTo>
                    <a:pt x="103" y="48"/>
                    <a:pt x="128" y="41"/>
                    <a:pt x="137" y="32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6"/>
                    <a:pt x="137" y="24"/>
                    <a:pt x="136" y="24"/>
                  </a:cubicBezTo>
                  <a:close/>
                  <a:moveTo>
                    <a:pt x="0" y="114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" y="151"/>
                    <a:pt x="32" y="160"/>
                    <a:pt x="69" y="160"/>
                  </a:cubicBezTo>
                  <a:cubicBezTo>
                    <a:pt x="104" y="160"/>
                    <a:pt x="133" y="151"/>
                    <a:pt x="136" y="137"/>
                  </a:cubicBezTo>
                  <a:cubicBezTo>
                    <a:pt x="137" y="137"/>
                    <a:pt x="137" y="136"/>
                    <a:pt x="137" y="136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25" y="121"/>
                    <a:pt x="101" y="127"/>
                    <a:pt x="69" y="127"/>
                  </a:cubicBezTo>
                  <a:cubicBezTo>
                    <a:pt x="34" y="127"/>
                    <a:pt x="11" y="121"/>
                    <a:pt x="0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1B3188C-994D-0642-B849-F1F01E2E50F6}"/>
              </a:ext>
            </a:extLst>
          </p:cNvPr>
          <p:cNvGrpSpPr/>
          <p:nvPr/>
        </p:nvGrpSpPr>
        <p:grpSpPr>
          <a:xfrm>
            <a:off x="3786385" y="289344"/>
            <a:ext cx="344091" cy="344091"/>
            <a:chOff x="3719512" y="1391906"/>
            <a:chExt cx="344091" cy="344091"/>
          </a:xfrm>
        </p:grpSpPr>
        <p:sp>
          <p:nvSpPr>
            <p:cNvPr id="20" name="Rectangle 30">
              <a:extLst>
                <a:ext uri="{FF2B5EF4-FFF2-40B4-BE49-F238E27FC236}">
                  <a16:creationId xmlns:a16="http://schemas.microsoft.com/office/drawing/2014/main" id="{C2E5ED0C-DDED-E9D7-C1AD-0C45C006B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512" y="1391906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" name="Freeform 84">
              <a:extLst>
                <a:ext uri="{FF2B5EF4-FFF2-40B4-BE49-F238E27FC236}">
                  <a16:creationId xmlns:a16="http://schemas.microsoft.com/office/drawing/2014/main" id="{B4B5F5AC-7339-A83B-3A47-F78B61AEF3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6902" y="1468701"/>
              <a:ext cx="189310" cy="190500"/>
            </a:xfrm>
            <a:custGeom>
              <a:avLst/>
              <a:gdLst>
                <a:gd name="T0" fmla="*/ 150 w 159"/>
                <a:gd name="T1" fmla="*/ 0 h 160"/>
                <a:gd name="T2" fmla="*/ 94 w 159"/>
                <a:gd name="T3" fmla="*/ 0 h 160"/>
                <a:gd name="T4" fmla="*/ 77 w 159"/>
                <a:gd name="T5" fmla="*/ 6 h 160"/>
                <a:gd name="T6" fmla="*/ 5 w 159"/>
                <a:gd name="T7" fmla="*/ 78 h 160"/>
                <a:gd name="T8" fmla="*/ 5 w 159"/>
                <a:gd name="T9" fmla="*/ 78 h 160"/>
                <a:gd name="T10" fmla="*/ 5 w 159"/>
                <a:gd name="T11" fmla="*/ 94 h 160"/>
                <a:gd name="T12" fmla="*/ 66 w 159"/>
                <a:gd name="T13" fmla="*/ 157 h 160"/>
                <a:gd name="T14" fmla="*/ 73 w 159"/>
                <a:gd name="T15" fmla="*/ 160 h 160"/>
                <a:gd name="T16" fmla="*/ 81 w 159"/>
                <a:gd name="T17" fmla="*/ 157 h 160"/>
                <a:gd name="T18" fmla="*/ 155 w 159"/>
                <a:gd name="T19" fmla="*/ 83 h 160"/>
                <a:gd name="T20" fmla="*/ 159 w 159"/>
                <a:gd name="T21" fmla="*/ 67 h 160"/>
                <a:gd name="T22" fmla="*/ 159 w 159"/>
                <a:gd name="T23" fmla="*/ 9 h 160"/>
                <a:gd name="T24" fmla="*/ 150 w 159"/>
                <a:gd name="T25" fmla="*/ 0 h 160"/>
                <a:gd name="T26" fmla="*/ 115 w 159"/>
                <a:gd name="T27" fmla="*/ 64 h 160"/>
                <a:gd name="T28" fmla="*/ 96 w 159"/>
                <a:gd name="T29" fmla="*/ 45 h 160"/>
                <a:gd name="T30" fmla="*/ 115 w 159"/>
                <a:gd name="T31" fmla="*/ 25 h 160"/>
                <a:gd name="T32" fmla="*/ 134 w 159"/>
                <a:gd name="T33" fmla="*/ 45 h 160"/>
                <a:gd name="T34" fmla="*/ 115 w 159"/>
                <a:gd name="T3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160">
                  <a:moveTo>
                    <a:pt x="15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88" y="0"/>
                    <a:pt x="81" y="1"/>
                    <a:pt x="77" y="6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0" y="83"/>
                    <a:pt x="0" y="89"/>
                    <a:pt x="5" y="94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9" y="158"/>
                    <a:pt x="70" y="160"/>
                    <a:pt x="73" y="160"/>
                  </a:cubicBezTo>
                  <a:cubicBezTo>
                    <a:pt x="77" y="160"/>
                    <a:pt x="80" y="158"/>
                    <a:pt x="81" y="157"/>
                  </a:cubicBezTo>
                  <a:cubicBezTo>
                    <a:pt x="155" y="83"/>
                    <a:pt x="155" y="83"/>
                    <a:pt x="155" y="83"/>
                  </a:cubicBezTo>
                  <a:cubicBezTo>
                    <a:pt x="158" y="80"/>
                    <a:pt x="159" y="72"/>
                    <a:pt x="159" y="67"/>
                  </a:cubicBezTo>
                  <a:cubicBezTo>
                    <a:pt x="159" y="9"/>
                    <a:pt x="159" y="9"/>
                    <a:pt x="159" y="9"/>
                  </a:cubicBezTo>
                  <a:cubicBezTo>
                    <a:pt x="159" y="3"/>
                    <a:pt x="156" y="0"/>
                    <a:pt x="150" y="0"/>
                  </a:cubicBezTo>
                  <a:moveTo>
                    <a:pt x="115" y="64"/>
                  </a:moveTo>
                  <a:cubicBezTo>
                    <a:pt x="105" y="64"/>
                    <a:pt x="96" y="56"/>
                    <a:pt x="96" y="45"/>
                  </a:cubicBezTo>
                  <a:cubicBezTo>
                    <a:pt x="96" y="33"/>
                    <a:pt x="105" y="25"/>
                    <a:pt x="115" y="25"/>
                  </a:cubicBezTo>
                  <a:cubicBezTo>
                    <a:pt x="126" y="25"/>
                    <a:pt x="134" y="33"/>
                    <a:pt x="134" y="45"/>
                  </a:cubicBezTo>
                  <a:cubicBezTo>
                    <a:pt x="134" y="56"/>
                    <a:pt x="126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DDC7FC4-0389-7A96-E321-6D3A2BFC9E0D}"/>
              </a:ext>
            </a:extLst>
          </p:cNvPr>
          <p:cNvSpPr txBox="1"/>
          <p:nvPr/>
        </p:nvSpPr>
        <p:spPr>
          <a:xfrm>
            <a:off x="875370" y="96980"/>
            <a:ext cx="6190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Utilisateur</a:t>
            </a:r>
            <a:endParaRPr lang="en-US" sz="700" b="1" dirty="0">
              <a:solidFill>
                <a:srgbClr val="40404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E45E7A-78E6-D991-EC0F-812941AC601D}"/>
              </a:ext>
            </a:extLst>
          </p:cNvPr>
          <p:cNvSpPr txBox="1"/>
          <p:nvPr/>
        </p:nvSpPr>
        <p:spPr>
          <a:xfrm>
            <a:off x="647288" y="619163"/>
            <a:ext cx="10663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</a:rPr>
              <a:t>Cache de l’utilisateur</a:t>
            </a:r>
            <a:endParaRPr lang="en-US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46D5CD5-D4CF-2670-B2FD-0B6640A96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021636"/>
              </p:ext>
            </p:extLst>
          </p:nvPr>
        </p:nvGraphicFramePr>
        <p:xfrm>
          <a:off x="2348790" y="851515"/>
          <a:ext cx="999248" cy="76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624">
                  <a:extLst>
                    <a:ext uri="{9D8B030D-6E8A-4147-A177-3AD203B41FA5}">
                      <a16:colId xmlns:a16="http://schemas.microsoft.com/office/drawing/2014/main" val="3994134040"/>
                    </a:ext>
                  </a:extLst>
                </a:gridCol>
                <a:gridCol w="499624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 err="1"/>
                        <a:t>UserID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dirty="0"/>
                        <a:t>Secret Client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Alice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hashDeAlice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Bob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hashDeBob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Toi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hashDeToi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Moi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hashDeMoi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89499"/>
                  </a:ext>
                </a:extLst>
              </a:tr>
            </a:tbl>
          </a:graphicData>
        </a:graphic>
      </p:graphicFrame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9C4A807C-A496-DB42-03BC-B90AB8199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762056"/>
              </p:ext>
            </p:extLst>
          </p:nvPr>
        </p:nvGraphicFramePr>
        <p:xfrm>
          <a:off x="3509964" y="851515"/>
          <a:ext cx="985836" cy="76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49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  <a:gridCol w="547687">
                  <a:extLst>
                    <a:ext uri="{9D8B030D-6E8A-4147-A177-3AD203B41FA5}">
                      <a16:colId xmlns:a16="http://schemas.microsoft.com/office/drawing/2014/main" val="4243596134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SPN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dirty="0"/>
                        <a:t>Secret Service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Web1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hashDeWeb1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BDD SQL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hashDeBDD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Web2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hashDeWeb2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SMB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hashDeSMB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89499"/>
                  </a:ext>
                </a:extLst>
              </a:tr>
            </a:tbl>
          </a:graphicData>
        </a:graphic>
      </p:graphicFrame>
      <p:sp>
        <p:nvSpPr>
          <p:cNvPr id="36" name="ZoneTexte 35">
            <a:extLst>
              <a:ext uri="{FF2B5EF4-FFF2-40B4-BE49-F238E27FC236}">
                <a16:creationId xmlns:a16="http://schemas.microsoft.com/office/drawing/2014/main" id="{4743B79C-A68B-AFFB-0A9D-7294FB22281E}"/>
              </a:ext>
            </a:extLst>
          </p:cNvPr>
          <p:cNvSpPr txBox="1"/>
          <p:nvPr/>
        </p:nvSpPr>
        <p:spPr>
          <a:xfrm>
            <a:off x="2281732" y="619164"/>
            <a:ext cx="12618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00" b="1" dirty="0">
                <a:solidFill>
                  <a:schemeClr val="bg1"/>
                </a:solidFill>
              </a:rPr>
              <a:t>Serveur d’Authentification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6B3017B-6959-7885-9A0B-ABAE7CB588BC}"/>
              </a:ext>
            </a:extLst>
          </p:cNvPr>
          <p:cNvSpPr txBox="1"/>
          <p:nvPr/>
        </p:nvSpPr>
        <p:spPr>
          <a:xfrm>
            <a:off x="3777610" y="619163"/>
            <a:ext cx="3465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</a:rPr>
              <a:t>TGS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52C9D7B-409E-D7A6-00CF-6994A2BDBCA7}"/>
              </a:ext>
            </a:extLst>
          </p:cNvPr>
          <p:cNvSpPr txBox="1"/>
          <p:nvPr/>
        </p:nvSpPr>
        <p:spPr>
          <a:xfrm>
            <a:off x="5242972" y="619164"/>
            <a:ext cx="88838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</a:rPr>
              <a:t>Cache du service</a:t>
            </a:r>
            <a:endParaRPr lang="en-US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3A605AC6-E392-F2B2-59E1-E15837499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472576"/>
              </p:ext>
            </p:extLst>
          </p:nvPr>
        </p:nvGraphicFramePr>
        <p:xfrm>
          <a:off x="5194245" y="851515"/>
          <a:ext cx="985836" cy="460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836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Attributs des utilisateurs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</a:tbl>
          </a:graphicData>
        </a:graphic>
      </p:graphicFrame>
      <p:sp>
        <p:nvSpPr>
          <p:cNvPr id="44" name="ZoneTexte 43">
            <a:extLst>
              <a:ext uri="{FF2B5EF4-FFF2-40B4-BE49-F238E27FC236}">
                <a16:creationId xmlns:a16="http://schemas.microsoft.com/office/drawing/2014/main" id="{93174F9B-814A-89BF-006C-770F7DF620AF}"/>
              </a:ext>
            </a:extLst>
          </p:cNvPr>
          <p:cNvSpPr txBox="1"/>
          <p:nvPr/>
        </p:nvSpPr>
        <p:spPr>
          <a:xfrm>
            <a:off x="2810298" y="96981"/>
            <a:ext cx="139333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KDC (Key Distribution Center)</a:t>
            </a:r>
            <a:endParaRPr lang="en-US" sz="700" b="1" dirty="0">
              <a:solidFill>
                <a:srgbClr val="40404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8FA7940-C8C0-A24F-4FDF-9704843D3A7A}"/>
              </a:ext>
            </a:extLst>
          </p:cNvPr>
          <p:cNvSpPr txBox="1"/>
          <p:nvPr/>
        </p:nvSpPr>
        <p:spPr>
          <a:xfrm>
            <a:off x="5442544" y="96981"/>
            <a:ext cx="48923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Service</a:t>
            </a:r>
            <a:endParaRPr lang="en-US" sz="700" b="1" dirty="0">
              <a:solidFill>
                <a:srgbClr val="404040"/>
              </a:solidFill>
            </a:endParaRP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C35A5CC5-D7E0-DAD6-DC69-5B78E65F06EE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1134886" y="2046602"/>
            <a:ext cx="81018" cy="159540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B6D86DB-EDF4-B334-EA91-EEECE7D709CA}"/>
              </a:ext>
            </a:extLst>
          </p:cNvPr>
          <p:cNvCxnSpPr>
            <a:cxnSpLocks/>
          </p:cNvCxnSpPr>
          <p:nvPr/>
        </p:nvCxnSpPr>
        <p:spPr>
          <a:xfrm flipV="1">
            <a:off x="5693273" y="2046349"/>
            <a:ext cx="0" cy="1595431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943D8A4D-213C-0432-1F20-DAAA6877A871}"/>
              </a:ext>
            </a:extLst>
          </p:cNvPr>
          <p:cNvCxnSpPr>
            <a:cxnSpLocks/>
          </p:cNvCxnSpPr>
          <p:nvPr/>
        </p:nvCxnSpPr>
        <p:spPr>
          <a:xfrm>
            <a:off x="1215906" y="3689286"/>
            <a:ext cx="1632509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9F8DD6F0-059C-0399-2A77-43471A071C69}"/>
              </a:ext>
            </a:extLst>
          </p:cNvPr>
          <p:cNvSpPr txBox="1"/>
          <p:nvPr/>
        </p:nvSpPr>
        <p:spPr>
          <a:xfrm>
            <a:off x="45278" y="3306861"/>
            <a:ext cx="2460477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de l’Utilisateur au Serveur d’Authentification :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 « Salut, je veux m’authentifier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BEDA9D28-E771-1A08-51D2-B70BCFA70429}"/>
              </a:ext>
            </a:extLst>
          </p:cNvPr>
          <p:cNvCxnSpPr/>
          <p:nvPr/>
        </p:nvCxnSpPr>
        <p:spPr>
          <a:xfrm>
            <a:off x="-73229" y="2198747"/>
            <a:ext cx="7004457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E54467B-340F-5DD2-6248-8FE093E9D1E3}"/>
              </a:ext>
            </a:extLst>
          </p:cNvPr>
          <p:cNvCxnSpPr>
            <a:cxnSpLocks/>
          </p:cNvCxnSpPr>
          <p:nvPr/>
        </p:nvCxnSpPr>
        <p:spPr>
          <a:xfrm>
            <a:off x="-1070072" y="8891892"/>
            <a:ext cx="8947672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2943FE1D-0611-4192-E753-96BDA1899FB4}"/>
              </a:ext>
            </a:extLst>
          </p:cNvPr>
          <p:cNvCxnSpPr>
            <a:cxnSpLocks/>
          </p:cNvCxnSpPr>
          <p:nvPr/>
        </p:nvCxnSpPr>
        <p:spPr>
          <a:xfrm flipH="1">
            <a:off x="1164727" y="6283045"/>
            <a:ext cx="1683687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D755C527-0482-EA33-30AF-FAACE806D585}"/>
              </a:ext>
            </a:extLst>
          </p:cNvPr>
          <p:cNvSpPr txBox="1"/>
          <p:nvPr/>
        </p:nvSpPr>
        <p:spPr>
          <a:xfrm>
            <a:off x="2987026" y="6079734"/>
            <a:ext cx="2383986" cy="30777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du Serveur d’Authentification à l’Utilisateur :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« Salut, voici deux messages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graphicFrame>
        <p:nvGraphicFramePr>
          <p:cNvPr id="77" name="Tableau 76">
            <a:extLst>
              <a:ext uri="{FF2B5EF4-FFF2-40B4-BE49-F238E27FC236}">
                <a16:creationId xmlns:a16="http://schemas.microsoft.com/office/drawing/2014/main" id="{8FCDED43-BBE2-BED6-3353-4C302EFE9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57247"/>
              </p:ext>
            </p:extLst>
          </p:nvPr>
        </p:nvGraphicFramePr>
        <p:xfrm>
          <a:off x="2359546" y="4304399"/>
          <a:ext cx="999248" cy="61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Chiffré avec le Secret Client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ID du TGS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SK1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</a:tbl>
          </a:graphicData>
        </a:graphic>
      </p:graphicFrame>
      <p:grpSp>
        <p:nvGrpSpPr>
          <p:cNvPr id="82" name="Groupe 81">
            <a:extLst>
              <a:ext uri="{FF2B5EF4-FFF2-40B4-BE49-F238E27FC236}">
                <a16:creationId xmlns:a16="http://schemas.microsoft.com/office/drawing/2014/main" id="{F0DC64F0-B251-2825-61AD-FD60BFAF25E4}"/>
              </a:ext>
            </a:extLst>
          </p:cNvPr>
          <p:cNvGrpSpPr/>
          <p:nvPr/>
        </p:nvGrpSpPr>
        <p:grpSpPr>
          <a:xfrm>
            <a:off x="3204707" y="4313190"/>
            <a:ext cx="122291" cy="122291"/>
            <a:chOff x="6671073" y="952500"/>
            <a:chExt cx="344091" cy="344091"/>
          </a:xfrm>
        </p:grpSpPr>
        <p:sp>
          <p:nvSpPr>
            <p:cNvPr id="80" name="Rectangle 21">
              <a:extLst>
                <a:ext uri="{FF2B5EF4-FFF2-40B4-BE49-F238E27FC236}">
                  <a16:creationId xmlns:a16="http://schemas.microsoft.com/office/drawing/2014/main" id="{F85C4DB7-AB76-1408-1B68-E01BC2FE5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1" name="Freeform 65">
              <a:extLst>
                <a:ext uri="{FF2B5EF4-FFF2-40B4-BE49-F238E27FC236}">
                  <a16:creationId xmlns:a16="http://schemas.microsoft.com/office/drawing/2014/main" id="{3D1D28D0-293F-1854-FF89-FE11A2182C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11A3C3F-32F6-65B0-D098-65218A35BC8D}"/>
              </a:ext>
            </a:extLst>
          </p:cNvPr>
          <p:cNvGrpSpPr/>
          <p:nvPr/>
        </p:nvGrpSpPr>
        <p:grpSpPr>
          <a:xfrm>
            <a:off x="3211421" y="4774769"/>
            <a:ext cx="115686" cy="116086"/>
            <a:chOff x="4405314" y="3055199"/>
            <a:chExt cx="344091" cy="345281"/>
          </a:xfrm>
        </p:grpSpPr>
        <p:sp>
          <p:nvSpPr>
            <p:cNvPr id="22" name="Rectangle 121">
              <a:extLst>
                <a:ext uri="{FF2B5EF4-FFF2-40B4-BE49-F238E27FC236}">
                  <a16:creationId xmlns:a16="http://schemas.microsoft.com/office/drawing/2014/main" id="{E431D4E5-8617-E02A-86E1-1D5DE4CCC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78">
              <a:extLst>
                <a:ext uri="{FF2B5EF4-FFF2-40B4-BE49-F238E27FC236}">
                  <a16:creationId xmlns:a16="http://schemas.microsoft.com/office/drawing/2014/main" id="{BACD5022-2555-B8EB-AD0A-E82D26DEE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83" name="Tableau 82">
            <a:extLst>
              <a:ext uri="{FF2B5EF4-FFF2-40B4-BE49-F238E27FC236}">
                <a16:creationId xmlns:a16="http://schemas.microsoft.com/office/drawing/2014/main" id="{CE5C77B8-C693-A751-AED4-88B2EDBC8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960664"/>
              </p:ext>
            </p:extLst>
          </p:nvPr>
        </p:nvGraphicFramePr>
        <p:xfrm>
          <a:off x="2359546" y="4988469"/>
          <a:ext cx="999248" cy="98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215306">
                <a:tc>
                  <a:txBody>
                    <a:bodyPr/>
                    <a:lstStyle/>
                    <a:p>
                      <a:r>
                        <a:rPr lang="fr-FR" sz="400" dirty="0"/>
                        <a:t>Le TGT - Chiffré avec la clé </a:t>
                      </a:r>
                      <a:br>
                        <a:rPr lang="fr-FR" sz="400" dirty="0"/>
                      </a:br>
                      <a:r>
                        <a:rPr lang="fr-FR" sz="400" dirty="0"/>
                        <a:t>secrète du TGS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User IP </a:t>
                      </a: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Adress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accordée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899482"/>
                  </a:ext>
                </a:extLst>
              </a:tr>
              <a:tr h="120737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SK1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336994"/>
                  </a:ext>
                </a:extLst>
              </a:tr>
            </a:tbl>
          </a:graphicData>
        </a:graphic>
      </p:graphicFrame>
      <p:grpSp>
        <p:nvGrpSpPr>
          <p:cNvPr id="85" name="Groupe 84">
            <a:extLst>
              <a:ext uri="{FF2B5EF4-FFF2-40B4-BE49-F238E27FC236}">
                <a16:creationId xmlns:a16="http://schemas.microsoft.com/office/drawing/2014/main" id="{5657C5F3-3F25-B905-E2FC-8F7AB94E6BFE}"/>
              </a:ext>
            </a:extLst>
          </p:cNvPr>
          <p:cNvGrpSpPr/>
          <p:nvPr/>
        </p:nvGrpSpPr>
        <p:grpSpPr>
          <a:xfrm>
            <a:off x="3204707" y="5022573"/>
            <a:ext cx="122291" cy="122291"/>
            <a:chOff x="6671073" y="952500"/>
            <a:chExt cx="344091" cy="344091"/>
          </a:xfrm>
        </p:grpSpPr>
        <p:sp>
          <p:nvSpPr>
            <p:cNvPr id="86" name="Rectangle 21">
              <a:extLst>
                <a:ext uri="{FF2B5EF4-FFF2-40B4-BE49-F238E27FC236}">
                  <a16:creationId xmlns:a16="http://schemas.microsoft.com/office/drawing/2014/main" id="{25C8DFA8-A947-D7AD-027D-C33089291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7" name="Freeform 65">
              <a:extLst>
                <a:ext uri="{FF2B5EF4-FFF2-40B4-BE49-F238E27FC236}">
                  <a16:creationId xmlns:a16="http://schemas.microsoft.com/office/drawing/2014/main" id="{0A0A5AF9-DC1A-D76A-25F0-0D1060640D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29D8F2EF-2254-9D7E-F662-FA2F3AE2E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39759"/>
              </p:ext>
            </p:extLst>
          </p:nvPr>
        </p:nvGraphicFramePr>
        <p:xfrm>
          <a:off x="736333" y="2247904"/>
          <a:ext cx="999248" cy="104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Ticket de service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215306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 qui demande le service* (Bob)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215306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Adresse IP du User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8949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souhaitée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501078"/>
                  </a:ext>
                </a:extLst>
              </a:tr>
            </a:tbl>
          </a:graphicData>
        </a:graphic>
      </p:graphicFrame>
      <p:graphicFrame>
        <p:nvGraphicFramePr>
          <p:cNvPr id="89" name="Tableau 88">
            <a:extLst>
              <a:ext uri="{FF2B5EF4-FFF2-40B4-BE49-F238E27FC236}">
                <a16:creationId xmlns:a16="http://schemas.microsoft.com/office/drawing/2014/main" id="{BEA7821E-C358-B635-345F-CC2C50A13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99979"/>
              </p:ext>
            </p:extLst>
          </p:nvPr>
        </p:nvGraphicFramePr>
        <p:xfrm>
          <a:off x="716280" y="7735513"/>
          <a:ext cx="999248" cy="98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215306">
                <a:tc>
                  <a:txBody>
                    <a:bodyPr/>
                    <a:lstStyle/>
                    <a:p>
                      <a:r>
                        <a:rPr lang="fr-FR" sz="400" dirty="0"/>
                        <a:t>Le TGT - Chiffré avec la clé de secrète TGS (retransmission)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User IP </a:t>
                      </a: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Adress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accordée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899482"/>
                  </a:ext>
                </a:extLst>
              </a:tr>
              <a:tr h="124160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SK1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336994"/>
                  </a:ext>
                </a:extLst>
              </a:tr>
            </a:tbl>
          </a:graphicData>
        </a:graphic>
      </p:graphicFrame>
      <p:graphicFrame>
        <p:nvGraphicFramePr>
          <p:cNvPr id="96" name="Tableau 95">
            <a:extLst>
              <a:ext uri="{FF2B5EF4-FFF2-40B4-BE49-F238E27FC236}">
                <a16:creationId xmlns:a16="http://schemas.microsoft.com/office/drawing/2014/main" id="{94C02EC1-DD30-855A-E191-61B03D0FC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80186"/>
              </p:ext>
            </p:extLst>
          </p:nvPr>
        </p:nvGraphicFramePr>
        <p:xfrm>
          <a:off x="716280" y="7110737"/>
          <a:ext cx="999248" cy="520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Service demandé - clair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</a:tbl>
          </a:graphicData>
        </a:graphic>
      </p:graphicFrame>
      <p:cxnSp>
        <p:nvCxnSpPr>
          <p:cNvPr id="108" name="Connecteur : en angle 107">
            <a:extLst>
              <a:ext uri="{FF2B5EF4-FFF2-40B4-BE49-F238E27FC236}">
                <a16:creationId xmlns:a16="http://schemas.microsoft.com/office/drawing/2014/main" id="{2ECFBEF1-21F1-1B5B-5370-2E22AA1331FC}"/>
              </a:ext>
            </a:extLst>
          </p:cNvPr>
          <p:cNvCxnSpPr>
            <a:cxnSpLocks/>
            <a:stCxn id="8" idx="3"/>
            <a:endCxn id="80" idx="6"/>
          </p:cNvCxnSpPr>
          <p:nvPr/>
        </p:nvCxnSpPr>
        <p:spPr>
          <a:xfrm flipH="1">
            <a:off x="3326998" y="1234945"/>
            <a:ext cx="21040" cy="3139391"/>
          </a:xfrm>
          <a:prstGeom prst="bentConnector3">
            <a:avLst>
              <a:gd name="adj1" fmla="val -289734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16" name="Tableau 115">
            <a:extLst>
              <a:ext uri="{FF2B5EF4-FFF2-40B4-BE49-F238E27FC236}">
                <a16:creationId xmlns:a16="http://schemas.microsoft.com/office/drawing/2014/main" id="{FAAB8912-C827-BDDD-F9BE-A35CA429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139511"/>
              </p:ext>
            </p:extLst>
          </p:nvPr>
        </p:nvGraphicFramePr>
        <p:xfrm>
          <a:off x="716820" y="865414"/>
          <a:ext cx="999248" cy="104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Ticket de service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215306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 qui demande le service* (Bob)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215306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7137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Adresse IP du User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8949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souhaitée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501078"/>
                  </a:ext>
                </a:extLst>
              </a:tr>
            </a:tbl>
          </a:graphicData>
        </a:graphic>
      </p:graphicFrame>
      <p:cxnSp>
        <p:nvCxnSpPr>
          <p:cNvPr id="119" name="Connecteur droit avec flèche 118">
            <a:extLst>
              <a:ext uri="{FF2B5EF4-FFF2-40B4-BE49-F238E27FC236}">
                <a16:creationId xmlns:a16="http://schemas.microsoft.com/office/drawing/2014/main" id="{D8598F0E-3F46-C4B7-4A4A-70DAE0D70BC8}"/>
              </a:ext>
            </a:extLst>
          </p:cNvPr>
          <p:cNvCxnSpPr>
            <a:cxnSpLocks/>
          </p:cNvCxnSpPr>
          <p:nvPr/>
        </p:nvCxnSpPr>
        <p:spPr>
          <a:xfrm>
            <a:off x="1171038" y="8806209"/>
            <a:ext cx="2825093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59D4C93A-13F4-16D1-3175-E24579597BB2}"/>
              </a:ext>
            </a:extLst>
          </p:cNvPr>
          <p:cNvSpPr txBox="1"/>
          <p:nvPr/>
        </p:nvSpPr>
        <p:spPr>
          <a:xfrm>
            <a:off x="1758076" y="8423386"/>
            <a:ext cx="2235825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de l’Utilisateur au  TGS 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« Salut, je veux un ticket pour le service de BDD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5129059E-396C-1497-D2BE-492F181F4F08}"/>
              </a:ext>
            </a:extLst>
          </p:cNvPr>
          <p:cNvSpPr txBox="1"/>
          <p:nvPr/>
        </p:nvSpPr>
        <p:spPr>
          <a:xfrm>
            <a:off x="4410613" y="3814573"/>
            <a:ext cx="1025660" cy="41549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Chiffrement de ce message avec la clé secrète du TGS.</a:t>
            </a:r>
            <a:endParaRPr lang="en-US" sz="700" b="1" dirty="0">
              <a:solidFill>
                <a:srgbClr val="404040"/>
              </a:solidFill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C73937B6-B2D9-F2D1-A4C3-2BAC09C3BDB9}"/>
              </a:ext>
            </a:extLst>
          </p:cNvPr>
          <p:cNvSpPr txBox="1"/>
          <p:nvPr/>
        </p:nvSpPr>
        <p:spPr>
          <a:xfrm>
            <a:off x="3915657" y="5011565"/>
            <a:ext cx="930812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Le TGT est indéchiffrable pour l’utilisateur puisqu’il ne possède pas la clé secrète du TGS.</a:t>
            </a:r>
            <a:endParaRPr lang="en-US" sz="400" b="1" dirty="0">
              <a:solidFill>
                <a:srgbClr val="404040"/>
              </a:solidFill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561C49A1-2CEA-20A7-5597-A6AD636F3C30}"/>
              </a:ext>
            </a:extLst>
          </p:cNvPr>
          <p:cNvSpPr txBox="1"/>
          <p:nvPr/>
        </p:nvSpPr>
        <p:spPr>
          <a:xfrm>
            <a:off x="34173" y="7300071"/>
            <a:ext cx="66959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L’utilisateur génère 2 messages et en envoie 3.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Clés en sa possession : </a:t>
            </a:r>
            <a:endParaRPr lang="en-US" sz="400" b="1" dirty="0">
              <a:solidFill>
                <a:srgbClr val="404040"/>
              </a:solidFill>
            </a:endParaRPr>
          </a:p>
        </p:txBody>
      </p:sp>
      <p:sp>
        <p:nvSpPr>
          <p:cNvPr id="146" name="Ellipse 145">
            <a:extLst>
              <a:ext uri="{FF2B5EF4-FFF2-40B4-BE49-F238E27FC236}">
                <a16:creationId xmlns:a16="http://schemas.microsoft.com/office/drawing/2014/main" id="{5B46AECC-0238-CD04-0CB3-7FF36F8D144A}"/>
              </a:ext>
            </a:extLst>
          </p:cNvPr>
          <p:cNvSpPr/>
          <p:nvPr/>
        </p:nvSpPr>
        <p:spPr>
          <a:xfrm>
            <a:off x="2290169" y="3816241"/>
            <a:ext cx="1104588" cy="35384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/>
              <a:t>Génération de la clé SK1</a:t>
            </a:r>
            <a:endParaRPr lang="en-US" sz="700" dirty="0"/>
          </a:p>
        </p:txBody>
      </p:sp>
      <p:grpSp>
        <p:nvGrpSpPr>
          <p:cNvPr id="150" name="Groupe 149">
            <a:extLst>
              <a:ext uri="{FF2B5EF4-FFF2-40B4-BE49-F238E27FC236}">
                <a16:creationId xmlns:a16="http://schemas.microsoft.com/office/drawing/2014/main" id="{3F9FCD1E-C040-1003-17F8-56A29763CAC6}"/>
              </a:ext>
            </a:extLst>
          </p:cNvPr>
          <p:cNvGrpSpPr/>
          <p:nvPr/>
        </p:nvGrpSpPr>
        <p:grpSpPr>
          <a:xfrm>
            <a:off x="3211421" y="3956752"/>
            <a:ext cx="115686" cy="116086"/>
            <a:chOff x="4405314" y="3055199"/>
            <a:chExt cx="344091" cy="345281"/>
          </a:xfrm>
        </p:grpSpPr>
        <p:sp>
          <p:nvSpPr>
            <p:cNvPr id="151" name="Rectangle 121">
              <a:extLst>
                <a:ext uri="{FF2B5EF4-FFF2-40B4-BE49-F238E27FC236}">
                  <a16:creationId xmlns:a16="http://schemas.microsoft.com/office/drawing/2014/main" id="{16BADAB0-A660-9660-8F58-D2C153E7D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78">
              <a:extLst>
                <a:ext uri="{FF2B5EF4-FFF2-40B4-BE49-F238E27FC236}">
                  <a16:creationId xmlns:a16="http://schemas.microsoft.com/office/drawing/2014/main" id="{1E8B3693-5413-DEC2-0E91-227EBFE835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8" name="Groupe 167">
            <a:extLst>
              <a:ext uri="{FF2B5EF4-FFF2-40B4-BE49-F238E27FC236}">
                <a16:creationId xmlns:a16="http://schemas.microsoft.com/office/drawing/2014/main" id="{E2FBCCD9-00A9-FA0C-15DD-5712E1B575D6}"/>
              </a:ext>
            </a:extLst>
          </p:cNvPr>
          <p:cNvGrpSpPr/>
          <p:nvPr/>
        </p:nvGrpSpPr>
        <p:grpSpPr>
          <a:xfrm>
            <a:off x="4217282" y="3941509"/>
            <a:ext cx="112177" cy="112177"/>
            <a:chOff x="6257926" y="3017044"/>
            <a:chExt cx="345281" cy="345281"/>
          </a:xfrm>
        </p:grpSpPr>
        <p:sp>
          <p:nvSpPr>
            <p:cNvPr id="169" name="Rectangle 120">
              <a:extLst>
                <a:ext uri="{FF2B5EF4-FFF2-40B4-BE49-F238E27FC236}">
                  <a16:creationId xmlns:a16="http://schemas.microsoft.com/office/drawing/2014/main" id="{C1E0CD8F-927D-0C2B-A32F-A3EAACD42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6" y="3017044"/>
              <a:ext cx="34528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Freeform 13">
              <a:extLst>
                <a:ext uri="{FF2B5EF4-FFF2-40B4-BE49-F238E27FC236}">
                  <a16:creationId xmlns:a16="http://schemas.microsoft.com/office/drawing/2014/main" id="{B5AA1C2E-0A94-DBA3-AE5E-378CE5A6B4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8" y="3093244"/>
              <a:ext cx="196454" cy="190500"/>
            </a:xfrm>
            <a:custGeom>
              <a:avLst/>
              <a:gdLst>
                <a:gd name="T0" fmla="*/ 109 w 165"/>
                <a:gd name="T1" fmla="*/ 0 h 160"/>
                <a:gd name="T2" fmla="*/ 60 w 165"/>
                <a:gd name="T3" fmla="*/ 68 h 160"/>
                <a:gd name="T4" fmla="*/ 0 w 165"/>
                <a:gd name="T5" fmla="*/ 130 h 160"/>
                <a:gd name="T6" fmla="*/ 5 w 165"/>
                <a:gd name="T7" fmla="*/ 160 h 160"/>
                <a:gd name="T8" fmla="*/ 35 w 165"/>
                <a:gd name="T9" fmla="*/ 159 h 160"/>
                <a:gd name="T10" fmla="*/ 43 w 165"/>
                <a:gd name="T11" fmla="*/ 148 h 160"/>
                <a:gd name="T12" fmla="*/ 51 w 165"/>
                <a:gd name="T13" fmla="*/ 140 h 160"/>
                <a:gd name="T14" fmla="*/ 57 w 165"/>
                <a:gd name="T15" fmla="*/ 126 h 160"/>
                <a:gd name="T16" fmla="*/ 67 w 165"/>
                <a:gd name="T17" fmla="*/ 126 h 160"/>
                <a:gd name="T18" fmla="*/ 69 w 165"/>
                <a:gd name="T19" fmla="*/ 114 h 160"/>
                <a:gd name="T20" fmla="*/ 81 w 165"/>
                <a:gd name="T21" fmla="*/ 112 h 160"/>
                <a:gd name="T22" fmla="*/ 109 w 165"/>
                <a:gd name="T23" fmla="*/ 104 h 160"/>
                <a:gd name="T24" fmla="*/ 145 w 165"/>
                <a:gd name="T25" fmla="*/ 15 h 160"/>
                <a:gd name="T26" fmla="*/ 109 w 165"/>
                <a:gd name="T27" fmla="*/ 93 h 160"/>
                <a:gd name="T28" fmla="*/ 91 w 165"/>
                <a:gd name="T29" fmla="*/ 90 h 160"/>
                <a:gd name="T30" fmla="*/ 76 w 165"/>
                <a:gd name="T31" fmla="*/ 104 h 160"/>
                <a:gd name="T32" fmla="*/ 60 w 165"/>
                <a:gd name="T33" fmla="*/ 108 h 160"/>
                <a:gd name="T34" fmla="*/ 53 w 165"/>
                <a:gd name="T35" fmla="*/ 116 h 160"/>
                <a:gd name="T36" fmla="*/ 48 w 165"/>
                <a:gd name="T37" fmla="*/ 121 h 160"/>
                <a:gd name="T38" fmla="*/ 37 w 165"/>
                <a:gd name="T39" fmla="*/ 132 h 160"/>
                <a:gd name="T40" fmla="*/ 32 w 165"/>
                <a:gd name="T41" fmla="*/ 137 h 160"/>
                <a:gd name="T42" fmla="*/ 30 w 165"/>
                <a:gd name="T43" fmla="*/ 151 h 160"/>
                <a:gd name="T44" fmla="*/ 9 w 165"/>
                <a:gd name="T45" fmla="*/ 131 h 160"/>
                <a:gd name="T46" fmla="*/ 69 w 165"/>
                <a:gd name="T47" fmla="*/ 72 h 160"/>
                <a:gd name="T48" fmla="*/ 79 w 165"/>
                <a:gd name="T49" fmla="*/ 21 h 160"/>
                <a:gd name="T50" fmla="*/ 139 w 165"/>
                <a:gd name="T51" fmla="*/ 21 h 160"/>
                <a:gd name="T52" fmla="*/ 123 w 165"/>
                <a:gd name="T53" fmla="*/ 24 h 160"/>
                <a:gd name="T54" fmla="*/ 112 w 165"/>
                <a:gd name="T55" fmla="*/ 48 h 160"/>
                <a:gd name="T56" fmla="*/ 132 w 165"/>
                <a:gd name="T57" fmla="*/ 48 h 160"/>
                <a:gd name="T58" fmla="*/ 123 w 165"/>
                <a:gd name="T59" fmla="*/ 24 h 160"/>
                <a:gd name="T60" fmla="*/ 123 w 165"/>
                <a:gd name="T61" fmla="*/ 42 h 160"/>
                <a:gd name="T62" fmla="*/ 119 w 165"/>
                <a:gd name="T63" fmla="*/ 34 h 160"/>
                <a:gd name="T64" fmla="*/ 126 w 165"/>
                <a:gd name="T65" fmla="*/ 3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60">
                  <a:moveTo>
                    <a:pt x="145" y="15"/>
                  </a:moveTo>
                  <a:cubicBezTo>
                    <a:pt x="135" y="5"/>
                    <a:pt x="122" y="0"/>
                    <a:pt x="109" y="0"/>
                  </a:cubicBezTo>
                  <a:cubicBezTo>
                    <a:pt x="95" y="0"/>
                    <a:pt x="82" y="5"/>
                    <a:pt x="72" y="15"/>
                  </a:cubicBezTo>
                  <a:cubicBezTo>
                    <a:pt x="59" y="29"/>
                    <a:pt x="54" y="49"/>
                    <a:pt x="60" y="68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8"/>
                    <a:pt x="0" y="129"/>
                    <a:pt x="0" y="13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3" y="160"/>
                    <a:pt x="5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60"/>
                    <a:pt x="34" y="160"/>
                    <a:pt x="35" y="159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3" y="151"/>
                    <a:pt x="43" y="149"/>
                    <a:pt x="43" y="148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3" y="140"/>
                    <a:pt x="55" y="138"/>
                    <a:pt x="56" y="13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7"/>
                    <a:pt x="66" y="127"/>
                    <a:pt x="67" y="126"/>
                  </a:cubicBezTo>
                  <a:cubicBezTo>
                    <a:pt x="69" y="125"/>
                    <a:pt x="69" y="124"/>
                    <a:pt x="69" y="123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4"/>
                    <a:pt x="80" y="114"/>
                    <a:pt x="81" y="112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8" y="103"/>
                    <a:pt x="103" y="104"/>
                    <a:pt x="109" y="104"/>
                  </a:cubicBezTo>
                  <a:cubicBezTo>
                    <a:pt x="122" y="104"/>
                    <a:pt x="135" y="98"/>
                    <a:pt x="145" y="89"/>
                  </a:cubicBezTo>
                  <a:cubicBezTo>
                    <a:pt x="165" y="69"/>
                    <a:pt x="165" y="36"/>
                    <a:pt x="145" y="15"/>
                  </a:cubicBezTo>
                  <a:close/>
                  <a:moveTo>
                    <a:pt x="139" y="81"/>
                  </a:moveTo>
                  <a:cubicBezTo>
                    <a:pt x="131" y="89"/>
                    <a:pt x="120" y="93"/>
                    <a:pt x="109" y="93"/>
                  </a:cubicBezTo>
                  <a:cubicBezTo>
                    <a:pt x="104" y="93"/>
                    <a:pt x="98" y="92"/>
                    <a:pt x="93" y="90"/>
                  </a:cubicBezTo>
                  <a:cubicBezTo>
                    <a:pt x="93" y="90"/>
                    <a:pt x="92" y="90"/>
                    <a:pt x="91" y="90"/>
                  </a:cubicBezTo>
                  <a:cubicBezTo>
                    <a:pt x="90" y="90"/>
                    <a:pt x="89" y="90"/>
                    <a:pt x="88" y="91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6"/>
                    <a:pt x="50" y="116"/>
                    <a:pt x="50" y="117"/>
                  </a:cubicBezTo>
                  <a:cubicBezTo>
                    <a:pt x="49" y="118"/>
                    <a:pt x="48" y="119"/>
                    <a:pt x="48" y="12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5" y="132"/>
                    <a:pt x="34" y="133"/>
                    <a:pt x="33" y="134"/>
                  </a:cubicBezTo>
                  <a:cubicBezTo>
                    <a:pt x="33" y="135"/>
                    <a:pt x="32" y="136"/>
                    <a:pt x="32" y="13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1"/>
                    <a:pt x="71" y="69"/>
                    <a:pt x="70" y="67"/>
                  </a:cubicBezTo>
                  <a:cubicBezTo>
                    <a:pt x="64" y="51"/>
                    <a:pt x="68" y="33"/>
                    <a:pt x="79" y="21"/>
                  </a:cubicBezTo>
                  <a:cubicBezTo>
                    <a:pt x="87" y="13"/>
                    <a:pt x="98" y="9"/>
                    <a:pt x="109" y="9"/>
                  </a:cubicBezTo>
                  <a:cubicBezTo>
                    <a:pt x="120" y="9"/>
                    <a:pt x="131" y="13"/>
                    <a:pt x="139" y="21"/>
                  </a:cubicBezTo>
                  <a:cubicBezTo>
                    <a:pt x="155" y="38"/>
                    <a:pt x="155" y="65"/>
                    <a:pt x="139" y="81"/>
                  </a:cubicBezTo>
                  <a:close/>
                  <a:moveTo>
                    <a:pt x="123" y="24"/>
                  </a:moveTo>
                  <a:cubicBezTo>
                    <a:pt x="119" y="24"/>
                    <a:pt x="115" y="25"/>
                    <a:pt x="112" y="28"/>
                  </a:cubicBezTo>
                  <a:cubicBezTo>
                    <a:pt x="107" y="34"/>
                    <a:pt x="107" y="43"/>
                    <a:pt x="112" y="48"/>
                  </a:cubicBezTo>
                  <a:cubicBezTo>
                    <a:pt x="115" y="51"/>
                    <a:pt x="119" y="52"/>
                    <a:pt x="123" y="52"/>
                  </a:cubicBezTo>
                  <a:cubicBezTo>
                    <a:pt x="126" y="52"/>
                    <a:pt x="130" y="51"/>
                    <a:pt x="132" y="48"/>
                  </a:cubicBezTo>
                  <a:cubicBezTo>
                    <a:pt x="138" y="43"/>
                    <a:pt x="138" y="34"/>
                    <a:pt x="132" y="28"/>
                  </a:cubicBezTo>
                  <a:cubicBezTo>
                    <a:pt x="130" y="25"/>
                    <a:pt x="126" y="24"/>
                    <a:pt x="123" y="24"/>
                  </a:cubicBezTo>
                  <a:close/>
                  <a:moveTo>
                    <a:pt x="126" y="41"/>
                  </a:moveTo>
                  <a:cubicBezTo>
                    <a:pt x="125" y="42"/>
                    <a:pt x="124" y="42"/>
                    <a:pt x="123" y="42"/>
                  </a:cubicBezTo>
                  <a:cubicBezTo>
                    <a:pt x="121" y="42"/>
                    <a:pt x="120" y="42"/>
                    <a:pt x="119" y="41"/>
                  </a:cubicBezTo>
                  <a:cubicBezTo>
                    <a:pt x="117" y="40"/>
                    <a:pt x="117" y="37"/>
                    <a:pt x="119" y="34"/>
                  </a:cubicBezTo>
                  <a:cubicBezTo>
                    <a:pt x="120" y="34"/>
                    <a:pt x="121" y="33"/>
                    <a:pt x="123" y="33"/>
                  </a:cubicBezTo>
                  <a:cubicBezTo>
                    <a:pt x="124" y="33"/>
                    <a:pt x="125" y="34"/>
                    <a:pt x="126" y="34"/>
                  </a:cubicBezTo>
                  <a:cubicBezTo>
                    <a:pt x="128" y="36"/>
                    <a:pt x="128" y="40"/>
                    <a:pt x="12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E802E8E6-BE78-C65C-8BEB-00A094D18582}"/>
              </a:ext>
            </a:extLst>
          </p:cNvPr>
          <p:cNvGrpSpPr/>
          <p:nvPr/>
        </p:nvGrpSpPr>
        <p:grpSpPr>
          <a:xfrm>
            <a:off x="462358" y="7586551"/>
            <a:ext cx="115686" cy="116086"/>
            <a:chOff x="4405314" y="3055199"/>
            <a:chExt cx="344091" cy="345281"/>
          </a:xfrm>
        </p:grpSpPr>
        <p:sp>
          <p:nvSpPr>
            <p:cNvPr id="172" name="Rectangle 121">
              <a:extLst>
                <a:ext uri="{FF2B5EF4-FFF2-40B4-BE49-F238E27FC236}">
                  <a16:creationId xmlns:a16="http://schemas.microsoft.com/office/drawing/2014/main" id="{DCDB2CF1-F620-85DE-6AA0-2AB99BFD6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" name="Freeform 178">
              <a:extLst>
                <a:ext uri="{FF2B5EF4-FFF2-40B4-BE49-F238E27FC236}">
                  <a16:creationId xmlns:a16="http://schemas.microsoft.com/office/drawing/2014/main" id="{30660E9C-CF2E-1265-4714-D1CA272A8A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77" name="ZoneTexte 176">
            <a:extLst>
              <a:ext uri="{FF2B5EF4-FFF2-40B4-BE49-F238E27FC236}">
                <a16:creationId xmlns:a16="http://schemas.microsoft.com/office/drawing/2014/main" id="{8F366709-5D48-9E31-351E-AAB400A8BC5A}"/>
              </a:ext>
            </a:extLst>
          </p:cNvPr>
          <p:cNvSpPr txBox="1"/>
          <p:nvPr/>
        </p:nvSpPr>
        <p:spPr>
          <a:xfrm>
            <a:off x="4709254" y="9804266"/>
            <a:ext cx="69119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Clés en sa possession :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Il peut déchiffrer le TGT. Il trouve alors la clé de session SK1.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Clés en sa possession : </a:t>
            </a:r>
            <a:endParaRPr lang="en-US" sz="400" b="1" dirty="0">
              <a:solidFill>
                <a:srgbClr val="404040"/>
              </a:solidFill>
            </a:endParaRPr>
          </a:p>
        </p:txBody>
      </p:sp>
      <p:grpSp>
        <p:nvGrpSpPr>
          <p:cNvPr id="174" name="Groupe 173">
            <a:extLst>
              <a:ext uri="{FF2B5EF4-FFF2-40B4-BE49-F238E27FC236}">
                <a16:creationId xmlns:a16="http://schemas.microsoft.com/office/drawing/2014/main" id="{BD344B6E-665B-CD85-0B38-B12F0E8973D0}"/>
              </a:ext>
            </a:extLst>
          </p:cNvPr>
          <p:cNvGrpSpPr/>
          <p:nvPr/>
        </p:nvGrpSpPr>
        <p:grpSpPr>
          <a:xfrm>
            <a:off x="5169401" y="9852517"/>
            <a:ext cx="112177" cy="112177"/>
            <a:chOff x="6257926" y="3017044"/>
            <a:chExt cx="345281" cy="345281"/>
          </a:xfrm>
        </p:grpSpPr>
        <p:sp>
          <p:nvSpPr>
            <p:cNvPr id="175" name="Rectangle 120">
              <a:extLst>
                <a:ext uri="{FF2B5EF4-FFF2-40B4-BE49-F238E27FC236}">
                  <a16:creationId xmlns:a16="http://schemas.microsoft.com/office/drawing/2014/main" id="{46D07A94-9EB4-48ED-FB51-1D88E656F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6" y="3017044"/>
              <a:ext cx="34528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DF4D1B9F-8731-76A4-8C47-4BA487690C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8" y="3093244"/>
              <a:ext cx="196454" cy="190500"/>
            </a:xfrm>
            <a:custGeom>
              <a:avLst/>
              <a:gdLst>
                <a:gd name="T0" fmla="*/ 109 w 165"/>
                <a:gd name="T1" fmla="*/ 0 h 160"/>
                <a:gd name="T2" fmla="*/ 60 w 165"/>
                <a:gd name="T3" fmla="*/ 68 h 160"/>
                <a:gd name="T4" fmla="*/ 0 w 165"/>
                <a:gd name="T5" fmla="*/ 130 h 160"/>
                <a:gd name="T6" fmla="*/ 5 w 165"/>
                <a:gd name="T7" fmla="*/ 160 h 160"/>
                <a:gd name="T8" fmla="*/ 35 w 165"/>
                <a:gd name="T9" fmla="*/ 159 h 160"/>
                <a:gd name="T10" fmla="*/ 43 w 165"/>
                <a:gd name="T11" fmla="*/ 148 h 160"/>
                <a:gd name="T12" fmla="*/ 51 w 165"/>
                <a:gd name="T13" fmla="*/ 140 h 160"/>
                <a:gd name="T14" fmla="*/ 57 w 165"/>
                <a:gd name="T15" fmla="*/ 126 h 160"/>
                <a:gd name="T16" fmla="*/ 67 w 165"/>
                <a:gd name="T17" fmla="*/ 126 h 160"/>
                <a:gd name="T18" fmla="*/ 69 w 165"/>
                <a:gd name="T19" fmla="*/ 114 h 160"/>
                <a:gd name="T20" fmla="*/ 81 w 165"/>
                <a:gd name="T21" fmla="*/ 112 h 160"/>
                <a:gd name="T22" fmla="*/ 109 w 165"/>
                <a:gd name="T23" fmla="*/ 104 h 160"/>
                <a:gd name="T24" fmla="*/ 145 w 165"/>
                <a:gd name="T25" fmla="*/ 15 h 160"/>
                <a:gd name="T26" fmla="*/ 109 w 165"/>
                <a:gd name="T27" fmla="*/ 93 h 160"/>
                <a:gd name="T28" fmla="*/ 91 w 165"/>
                <a:gd name="T29" fmla="*/ 90 h 160"/>
                <a:gd name="T30" fmla="*/ 76 w 165"/>
                <a:gd name="T31" fmla="*/ 104 h 160"/>
                <a:gd name="T32" fmla="*/ 60 w 165"/>
                <a:gd name="T33" fmla="*/ 108 h 160"/>
                <a:gd name="T34" fmla="*/ 53 w 165"/>
                <a:gd name="T35" fmla="*/ 116 h 160"/>
                <a:gd name="T36" fmla="*/ 48 w 165"/>
                <a:gd name="T37" fmla="*/ 121 h 160"/>
                <a:gd name="T38" fmla="*/ 37 w 165"/>
                <a:gd name="T39" fmla="*/ 132 h 160"/>
                <a:gd name="T40" fmla="*/ 32 w 165"/>
                <a:gd name="T41" fmla="*/ 137 h 160"/>
                <a:gd name="T42" fmla="*/ 30 w 165"/>
                <a:gd name="T43" fmla="*/ 151 h 160"/>
                <a:gd name="T44" fmla="*/ 9 w 165"/>
                <a:gd name="T45" fmla="*/ 131 h 160"/>
                <a:gd name="T46" fmla="*/ 69 w 165"/>
                <a:gd name="T47" fmla="*/ 72 h 160"/>
                <a:gd name="T48" fmla="*/ 79 w 165"/>
                <a:gd name="T49" fmla="*/ 21 h 160"/>
                <a:gd name="T50" fmla="*/ 139 w 165"/>
                <a:gd name="T51" fmla="*/ 21 h 160"/>
                <a:gd name="T52" fmla="*/ 123 w 165"/>
                <a:gd name="T53" fmla="*/ 24 h 160"/>
                <a:gd name="T54" fmla="*/ 112 w 165"/>
                <a:gd name="T55" fmla="*/ 48 h 160"/>
                <a:gd name="T56" fmla="*/ 132 w 165"/>
                <a:gd name="T57" fmla="*/ 48 h 160"/>
                <a:gd name="T58" fmla="*/ 123 w 165"/>
                <a:gd name="T59" fmla="*/ 24 h 160"/>
                <a:gd name="T60" fmla="*/ 123 w 165"/>
                <a:gd name="T61" fmla="*/ 42 h 160"/>
                <a:gd name="T62" fmla="*/ 119 w 165"/>
                <a:gd name="T63" fmla="*/ 34 h 160"/>
                <a:gd name="T64" fmla="*/ 126 w 165"/>
                <a:gd name="T65" fmla="*/ 3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60">
                  <a:moveTo>
                    <a:pt x="145" y="15"/>
                  </a:moveTo>
                  <a:cubicBezTo>
                    <a:pt x="135" y="5"/>
                    <a:pt x="122" y="0"/>
                    <a:pt x="109" y="0"/>
                  </a:cubicBezTo>
                  <a:cubicBezTo>
                    <a:pt x="95" y="0"/>
                    <a:pt x="82" y="5"/>
                    <a:pt x="72" y="15"/>
                  </a:cubicBezTo>
                  <a:cubicBezTo>
                    <a:pt x="59" y="29"/>
                    <a:pt x="54" y="49"/>
                    <a:pt x="60" y="68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8"/>
                    <a:pt x="0" y="129"/>
                    <a:pt x="0" y="13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3" y="160"/>
                    <a:pt x="5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60"/>
                    <a:pt x="34" y="160"/>
                    <a:pt x="35" y="159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3" y="151"/>
                    <a:pt x="43" y="149"/>
                    <a:pt x="43" y="148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3" y="140"/>
                    <a:pt x="55" y="138"/>
                    <a:pt x="56" y="13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7"/>
                    <a:pt x="66" y="127"/>
                    <a:pt x="67" y="126"/>
                  </a:cubicBezTo>
                  <a:cubicBezTo>
                    <a:pt x="69" y="125"/>
                    <a:pt x="69" y="124"/>
                    <a:pt x="69" y="123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4"/>
                    <a:pt x="80" y="114"/>
                    <a:pt x="81" y="112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8" y="103"/>
                    <a:pt x="103" y="104"/>
                    <a:pt x="109" y="104"/>
                  </a:cubicBezTo>
                  <a:cubicBezTo>
                    <a:pt x="122" y="104"/>
                    <a:pt x="135" y="98"/>
                    <a:pt x="145" y="89"/>
                  </a:cubicBezTo>
                  <a:cubicBezTo>
                    <a:pt x="165" y="69"/>
                    <a:pt x="165" y="36"/>
                    <a:pt x="145" y="15"/>
                  </a:cubicBezTo>
                  <a:close/>
                  <a:moveTo>
                    <a:pt x="139" y="81"/>
                  </a:moveTo>
                  <a:cubicBezTo>
                    <a:pt x="131" y="89"/>
                    <a:pt x="120" y="93"/>
                    <a:pt x="109" y="93"/>
                  </a:cubicBezTo>
                  <a:cubicBezTo>
                    <a:pt x="104" y="93"/>
                    <a:pt x="98" y="92"/>
                    <a:pt x="93" y="90"/>
                  </a:cubicBezTo>
                  <a:cubicBezTo>
                    <a:pt x="93" y="90"/>
                    <a:pt x="92" y="90"/>
                    <a:pt x="91" y="90"/>
                  </a:cubicBezTo>
                  <a:cubicBezTo>
                    <a:pt x="90" y="90"/>
                    <a:pt x="89" y="90"/>
                    <a:pt x="88" y="91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6"/>
                    <a:pt x="50" y="116"/>
                    <a:pt x="50" y="117"/>
                  </a:cubicBezTo>
                  <a:cubicBezTo>
                    <a:pt x="49" y="118"/>
                    <a:pt x="48" y="119"/>
                    <a:pt x="48" y="12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5" y="132"/>
                    <a:pt x="34" y="133"/>
                    <a:pt x="33" y="134"/>
                  </a:cubicBezTo>
                  <a:cubicBezTo>
                    <a:pt x="33" y="135"/>
                    <a:pt x="32" y="136"/>
                    <a:pt x="32" y="13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1"/>
                    <a:pt x="71" y="69"/>
                    <a:pt x="70" y="67"/>
                  </a:cubicBezTo>
                  <a:cubicBezTo>
                    <a:pt x="64" y="51"/>
                    <a:pt x="68" y="33"/>
                    <a:pt x="79" y="21"/>
                  </a:cubicBezTo>
                  <a:cubicBezTo>
                    <a:pt x="87" y="13"/>
                    <a:pt x="98" y="9"/>
                    <a:pt x="109" y="9"/>
                  </a:cubicBezTo>
                  <a:cubicBezTo>
                    <a:pt x="120" y="9"/>
                    <a:pt x="131" y="13"/>
                    <a:pt x="139" y="21"/>
                  </a:cubicBezTo>
                  <a:cubicBezTo>
                    <a:pt x="155" y="38"/>
                    <a:pt x="155" y="65"/>
                    <a:pt x="139" y="81"/>
                  </a:cubicBezTo>
                  <a:close/>
                  <a:moveTo>
                    <a:pt x="123" y="24"/>
                  </a:moveTo>
                  <a:cubicBezTo>
                    <a:pt x="119" y="24"/>
                    <a:pt x="115" y="25"/>
                    <a:pt x="112" y="28"/>
                  </a:cubicBezTo>
                  <a:cubicBezTo>
                    <a:pt x="107" y="34"/>
                    <a:pt x="107" y="43"/>
                    <a:pt x="112" y="48"/>
                  </a:cubicBezTo>
                  <a:cubicBezTo>
                    <a:pt x="115" y="51"/>
                    <a:pt x="119" y="52"/>
                    <a:pt x="123" y="52"/>
                  </a:cubicBezTo>
                  <a:cubicBezTo>
                    <a:pt x="126" y="52"/>
                    <a:pt x="130" y="51"/>
                    <a:pt x="132" y="48"/>
                  </a:cubicBezTo>
                  <a:cubicBezTo>
                    <a:pt x="138" y="43"/>
                    <a:pt x="138" y="34"/>
                    <a:pt x="132" y="28"/>
                  </a:cubicBezTo>
                  <a:cubicBezTo>
                    <a:pt x="130" y="25"/>
                    <a:pt x="126" y="24"/>
                    <a:pt x="123" y="24"/>
                  </a:cubicBezTo>
                  <a:close/>
                  <a:moveTo>
                    <a:pt x="126" y="41"/>
                  </a:moveTo>
                  <a:cubicBezTo>
                    <a:pt x="125" y="42"/>
                    <a:pt x="124" y="42"/>
                    <a:pt x="123" y="42"/>
                  </a:cubicBezTo>
                  <a:cubicBezTo>
                    <a:pt x="121" y="42"/>
                    <a:pt x="120" y="42"/>
                    <a:pt x="119" y="41"/>
                  </a:cubicBezTo>
                  <a:cubicBezTo>
                    <a:pt x="117" y="40"/>
                    <a:pt x="117" y="37"/>
                    <a:pt x="119" y="34"/>
                  </a:cubicBezTo>
                  <a:cubicBezTo>
                    <a:pt x="120" y="34"/>
                    <a:pt x="121" y="33"/>
                    <a:pt x="123" y="33"/>
                  </a:cubicBezTo>
                  <a:cubicBezTo>
                    <a:pt x="124" y="33"/>
                    <a:pt x="125" y="34"/>
                    <a:pt x="126" y="34"/>
                  </a:cubicBezTo>
                  <a:cubicBezTo>
                    <a:pt x="128" y="36"/>
                    <a:pt x="128" y="40"/>
                    <a:pt x="12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96A73983-9B53-1E3E-5A22-54C1F07AE104}"/>
              </a:ext>
            </a:extLst>
          </p:cNvPr>
          <p:cNvGrpSpPr/>
          <p:nvPr/>
        </p:nvGrpSpPr>
        <p:grpSpPr>
          <a:xfrm>
            <a:off x="5255799" y="10287498"/>
            <a:ext cx="119797" cy="119797"/>
            <a:chOff x="6257926" y="3017044"/>
            <a:chExt cx="345281" cy="345281"/>
          </a:xfrm>
        </p:grpSpPr>
        <p:sp>
          <p:nvSpPr>
            <p:cNvPr id="179" name="Rectangle 120">
              <a:extLst>
                <a:ext uri="{FF2B5EF4-FFF2-40B4-BE49-F238E27FC236}">
                  <a16:creationId xmlns:a16="http://schemas.microsoft.com/office/drawing/2014/main" id="{76002D1D-855C-846B-A28B-E692BF70E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6" y="3017044"/>
              <a:ext cx="34528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Freeform 13">
              <a:extLst>
                <a:ext uri="{FF2B5EF4-FFF2-40B4-BE49-F238E27FC236}">
                  <a16:creationId xmlns:a16="http://schemas.microsoft.com/office/drawing/2014/main" id="{E378A3C6-76F2-D5C0-2CE2-E846C00788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8" y="3093244"/>
              <a:ext cx="196454" cy="190500"/>
            </a:xfrm>
            <a:custGeom>
              <a:avLst/>
              <a:gdLst>
                <a:gd name="T0" fmla="*/ 109 w 165"/>
                <a:gd name="T1" fmla="*/ 0 h 160"/>
                <a:gd name="T2" fmla="*/ 60 w 165"/>
                <a:gd name="T3" fmla="*/ 68 h 160"/>
                <a:gd name="T4" fmla="*/ 0 w 165"/>
                <a:gd name="T5" fmla="*/ 130 h 160"/>
                <a:gd name="T6" fmla="*/ 5 w 165"/>
                <a:gd name="T7" fmla="*/ 160 h 160"/>
                <a:gd name="T8" fmla="*/ 35 w 165"/>
                <a:gd name="T9" fmla="*/ 159 h 160"/>
                <a:gd name="T10" fmla="*/ 43 w 165"/>
                <a:gd name="T11" fmla="*/ 148 h 160"/>
                <a:gd name="T12" fmla="*/ 51 w 165"/>
                <a:gd name="T13" fmla="*/ 140 h 160"/>
                <a:gd name="T14" fmla="*/ 57 w 165"/>
                <a:gd name="T15" fmla="*/ 126 h 160"/>
                <a:gd name="T16" fmla="*/ 67 w 165"/>
                <a:gd name="T17" fmla="*/ 126 h 160"/>
                <a:gd name="T18" fmla="*/ 69 w 165"/>
                <a:gd name="T19" fmla="*/ 114 h 160"/>
                <a:gd name="T20" fmla="*/ 81 w 165"/>
                <a:gd name="T21" fmla="*/ 112 h 160"/>
                <a:gd name="T22" fmla="*/ 109 w 165"/>
                <a:gd name="T23" fmla="*/ 104 h 160"/>
                <a:gd name="T24" fmla="*/ 145 w 165"/>
                <a:gd name="T25" fmla="*/ 15 h 160"/>
                <a:gd name="T26" fmla="*/ 109 w 165"/>
                <a:gd name="T27" fmla="*/ 93 h 160"/>
                <a:gd name="T28" fmla="*/ 91 w 165"/>
                <a:gd name="T29" fmla="*/ 90 h 160"/>
                <a:gd name="T30" fmla="*/ 76 w 165"/>
                <a:gd name="T31" fmla="*/ 104 h 160"/>
                <a:gd name="T32" fmla="*/ 60 w 165"/>
                <a:gd name="T33" fmla="*/ 108 h 160"/>
                <a:gd name="T34" fmla="*/ 53 w 165"/>
                <a:gd name="T35" fmla="*/ 116 h 160"/>
                <a:gd name="T36" fmla="*/ 48 w 165"/>
                <a:gd name="T37" fmla="*/ 121 h 160"/>
                <a:gd name="T38" fmla="*/ 37 w 165"/>
                <a:gd name="T39" fmla="*/ 132 h 160"/>
                <a:gd name="T40" fmla="*/ 32 w 165"/>
                <a:gd name="T41" fmla="*/ 137 h 160"/>
                <a:gd name="T42" fmla="*/ 30 w 165"/>
                <a:gd name="T43" fmla="*/ 151 h 160"/>
                <a:gd name="T44" fmla="*/ 9 w 165"/>
                <a:gd name="T45" fmla="*/ 131 h 160"/>
                <a:gd name="T46" fmla="*/ 69 w 165"/>
                <a:gd name="T47" fmla="*/ 72 h 160"/>
                <a:gd name="T48" fmla="*/ 79 w 165"/>
                <a:gd name="T49" fmla="*/ 21 h 160"/>
                <a:gd name="T50" fmla="*/ 139 w 165"/>
                <a:gd name="T51" fmla="*/ 21 h 160"/>
                <a:gd name="T52" fmla="*/ 123 w 165"/>
                <a:gd name="T53" fmla="*/ 24 h 160"/>
                <a:gd name="T54" fmla="*/ 112 w 165"/>
                <a:gd name="T55" fmla="*/ 48 h 160"/>
                <a:gd name="T56" fmla="*/ 132 w 165"/>
                <a:gd name="T57" fmla="*/ 48 h 160"/>
                <a:gd name="T58" fmla="*/ 123 w 165"/>
                <a:gd name="T59" fmla="*/ 24 h 160"/>
                <a:gd name="T60" fmla="*/ 123 w 165"/>
                <a:gd name="T61" fmla="*/ 42 h 160"/>
                <a:gd name="T62" fmla="*/ 119 w 165"/>
                <a:gd name="T63" fmla="*/ 34 h 160"/>
                <a:gd name="T64" fmla="*/ 126 w 165"/>
                <a:gd name="T65" fmla="*/ 3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60">
                  <a:moveTo>
                    <a:pt x="145" y="15"/>
                  </a:moveTo>
                  <a:cubicBezTo>
                    <a:pt x="135" y="5"/>
                    <a:pt x="122" y="0"/>
                    <a:pt x="109" y="0"/>
                  </a:cubicBezTo>
                  <a:cubicBezTo>
                    <a:pt x="95" y="0"/>
                    <a:pt x="82" y="5"/>
                    <a:pt x="72" y="15"/>
                  </a:cubicBezTo>
                  <a:cubicBezTo>
                    <a:pt x="59" y="29"/>
                    <a:pt x="54" y="49"/>
                    <a:pt x="60" y="68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8"/>
                    <a:pt x="0" y="129"/>
                    <a:pt x="0" y="13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3" y="160"/>
                    <a:pt x="5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60"/>
                    <a:pt x="34" y="160"/>
                    <a:pt x="35" y="159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3" y="151"/>
                    <a:pt x="43" y="149"/>
                    <a:pt x="43" y="148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3" y="140"/>
                    <a:pt x="55" y="138"/>
                    <a:pt x="56" y="13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7"/>
                    <a:pt x="66" y="127"/>
                    <a:pt x="67" y="126"/>
                  </a:cubicBezTo>
                  <a:cubicBezTo>
                    <a:pt x="69" y="125"/>
                    <a:pt x="69" y="124"/>
                    <a:pt x="69" y="123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4"/>
                    <a:pt x="80" y="114"/>
                    <a:pt x="81" y="112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8" y="103"/>
                    <a:pt x="103" y="104"/>
                    <a:pt x="109" y="104"/>
                  </a:cubicBezTo>
                  <a:cubicBezTo>
                    <a:pt x="122" y="104"/>
                    <a:pt x="135" y="98"/>
                    <a:pt x="145" y="89"/>
                  </a:cubicBezTo>
                  <a:cubicBezTo>
                    <a:pt x="165" y="69"/>
                    <a:pt x="165" y="36"/>
                    <a:pt x="145" y="15"/>
                  </a:cubicBezTo>
                  <a:close/>
                  <a:moveTo>
                    <a:pt x="139" y="81"/>
                  </a:moveTo>
                  <a:cubicBezTo>
                    <a:pt x="131" y="89"/>
                    <a:pt x="120" y="93"/>
                    <a:pt x="109" y="93"/>
                  </a:cubicBezTo>
                  <a:cubicBezTo>
                    <a:pt x="104" y="93"/>
                    <a:pt x="98" y="92"/>
                    <a:pt x="93" y="90"/>
                  </a:cubicBezTo>
                  <a:cubicBezTo>
                    <a:pt x="93" y="90"/>
                    <a:pt x="92" y="90"/>
                    <a:pt x="91" y="90"/>
                  </a:cubicBezTo>
                  <a:cubicBezTo>
                    <a:pt x="90" y="90"/>
                    <a:pt x="89" y="90"/>
                    <a:pt x="88" y="91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6"/>
                    <a:pt x="50" y="116"/>
                    <a:pt x="50" y="117"/>
                  </a:cubicBezTo>
                  <a:cubicBezTo>
                    <a:pt x="49" y="118"/>
                    <a:pt x="48" y="119"/>
                    <a:pt x="48" y="12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5" y="132"/>
                    <a:pt x="34" y="133"/>
                    <a:pt x="33" y="134"/>
                  </a:cubicBezTo>
                  <a:cubicBezTo>
                    <a:pt x="33" y="135"/>
                    <a:pt x="32" y="136"/>
                    <a:pt x="32" y="13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1"/>
                    <a:pt x="71" y="69"/>
                    <a:pt x="70" y="67"/>
                  </a:cubicBezTo>
                  <a:cubicBezTo>
                    <a:pt x="64" y="51"/>
                    <a:pt x="68" y="33"/>
                    <a:pt x="79" y="21"/>
                  </a:cubicBezTo>
                  <a:cubicBezTo>
                    <a:pt x="87" y="13"/>
                    <a:pt x="98" y="9"/>
                    <a:pt x="109" y="9"/>
                  </a:cubicBezTo>
                  <a:cubicBezTo>
                    <a:pt x="120" y="9"/>
                    <a:pt x="131" y="13"/>
                    <a:pt x="139" y="21"/>
                  </a:cubicBezTo>
                  <a:cubicBezTo>
                    <a:pt x="155" y="38"/>
                    <a:pt x="155" y="65"/>
                    <a:pt x="139" y="81"/>
                  </a:cubicBezTo>
                  <a:close/>
                  <a:moveTo>
                    <a:pt x="123" y="24"/>
                  </a:moveTo>
                  <a:cubicBezTo>
                    <a:pt x="119" y="24"/>
                    <a:pt x="115" y="25"/>
                    <a:pt x="112" y="28"/>
                  </a:cubicBezTo>
                  <a:cubicBezTo>
                    <a:pt x="107" y="34"/>
                    <a:pt x="107" y="43"/>
                    <a:pt x="112" y="48"/>
                  </a:cubicBezTo>
                  <a:cubicBezTo>
                    <a:pt x="115" y="51"/>
                    <a:pt x="119" y="52"/>
                    <a:pt x="123" y="52"/>
                  </a:cubicBezTo>
                  <a:cubicBezTo>
                    <a:pt x="126" y="52"/>
                    <a:pt x="130" y="51"/>
                    <a:pt x="132" y="48"/>
                  </a:cubicBezTo>
                  <a:cubicBezTo>
                    <a:pt x="138" y="43"/>
                    <a:pt x="138" y="34"/>
                    <a:pt x="132" y="28"/>
                  </a:cubicBezTo>
                  <a:cubicBezTo>
                    <a:pt x="130" y="25"/>
                    <a:pt x="126" y="24"/>
                    <a:pt x="123" y="24"/>
                  </a:cubicBezTo>
                  <a:close/>
                  <a:moveTo>
                    <a:pt x="126" y="41"/>
                  </a:moveTo>
                  <a:cubicBezTo>
                    <a:pt x="125" y="42"/>
                    <a:pt x="124" y="42"/>
                    <a:pt x="123" y="42"/>
                  </a:cubicBezTo>
                  <a:cubicBezTo>
                    <a:pt x="121" y="42"/>
                    <a:pt x="120" y="42"/>
                    <a:pt x="119" y="41"/>
                  </a:cubicBezTo>
                  <a:cubicBezTo>
                    <a:pt x="117" y="40"/>
                    <a:pt x="117" y="37"/>
                    <a:pt x="119" y="34"/>
                  </a:cubicBezTo>
                  <a:cubicBezTo>
                    <a:pt x="120" y="34"/>
                    <a:pt x="121" y="33"/>
                    <a:pt x="123" y="33"/>
                  </a:cubicBezTo>
                  <a:cubicBezTo>
                    <a:pt x="124" y="33"/>
                    <a:pt x="125" y="34"/>
                    <a:pt x="126" y="34"/>
                  </a:cubicBezTo>
                  <a:cubicBezTo>
                    <a:pt x="128" y="36"/>
                    <a:pt x="128" y="40"/>
                    <a:pt x="12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84" name="ZoneTexte 183">
            <a:extLst>
              <a:ext uri="{FF2B5EF4-FFF2-40B4-BE49-F238E27FC236}">
                <a16:creationId xmlns:a16="http://schemas.microsoft.com/office/drawing/2014/main" id="{0A87D8A2-96EF-B6CA-5528-BE002ACD9F0B}"/>
              </a:ext>
            </a:extLst>
          </p:cNvPr>
          <p:cNvSpPr txBox="1"/>
          <p:nvPr/>
        </p:nvSpPr>
        <p:spPr>
          <a:xfrm>
            <a:off x="4709254" y="8977576"/>
            <a:ext cx="69119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Vérifie le message « service demandé » en clair pour voir si le service existe.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Si non : KO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Si oui :</a:t>
            </a:r>
            <a:endParaRPr lang="en-US" sz="400" b="1" dirty="0">
              <a:solidFill>
                <a:srgbClr val="404040"/>
              </a:solidFill>
            </a:endParaRPr>
          </a:p>
        </p:txBody>
      </p:sp>
      <p:cxnSp>
        <p:nvCxnSpPr>
          <p:cNvPr id="186" name="Connecteur droit avec flèche 185">
            <a:extLst>
              <a:ext uri="{FF2B5EF4-FFF2-40B4-BE49-F238E27FC236}">
                <a16:creationId xmlns:a16="http://schemas.microsoft.com/office/drawing/2014/main" id="{EA5357B8-15BF-ADFD-F8D6-E421DFCD3EDC}"/>
              </a:ext>
            </a:extLst>
          </p:cNvPr>
          <p:cNvCxnSpPr>
            <a:cxnSpLocks/>
            <a:stCxn id="184" idx="2"/>
            <a:endCxn id="177" idx="0"/>
          </p:cNvCxnSpPr>
          <p:nvPr/>
        </p:nvCxnSpPr>
        <p:spPr>
          <a:xfrm>
            <a:off x="5054853" y="9562351"/>
            <a:ext cx="0" cy="2419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B15C550B-16BA-4F24-7922-15D3E9A7E09E}"/>
              </a:ext>
            </a:extLst>
          </p:cNvPr>
          <p:cNvGrpSpPr/>
          <p:nvPr/>
        </p:nvGrpSpPr>
        <p:grpSpPr>
          <a:xfrm>
            <a:off x="1562799" y="7761736"/>
            <a:ext cx="122291" cy="122291"/>
            <a:chOff x="6671073" y="952500"/>
            <a:chExt cx="344091" cy="344091"/>
          </a:xfrm>
        </p:grpSpPr>
        <p:sp>
          <p:nvSpPr>
            <p:cNvPr id="188" name="Rectangle 21">
              <a:extLst>
                <a:ext uri="{FF2B5EF4-FFF2-40B4-BE49-F238E27FC236}">
                  <a16:creationId xmlns:a16="http://schemas.microsoft.com/office/drawing/2014/main" id="{174251CB-0088-2C45-E3EF-321743A88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9" name="Freeform 65">
              <a:extLst>
                <a:ext uri="{FF2B5EF4-FFF2-40B4-BE49-F238E27FC236}">
                  <a16:creationId xmlns:a16="http://schemas.microsoft.com/office/drawing/2014/main" id="{2742E6AA-4338-2EB4-35B0-E28F53531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92" name="ZoneTexte 191">
            <a:extLst>
              <a:ext uri="{FF2B5EF4-FFF2-40B4-BE49-F238E27FC236}">
                <a16:creationId xmlns:a16="http://schemas.microsoft.com/office/drawing/2014/main" id="{9F6E4FCB-0D54-EAA7-134C-68C3CA4D9CE0}"/>
              </a:ext>
            </a:extLst>
          </p:cNvPr>
          <p:cNvSpPr txBox="1"/>
          <p:nvPr/>
        </p:nvSpPr>
        <p:spPr>
          <a:xfrm>
            <a:off x="4709254" y="10683283"/>
            <a:ext cx="69119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Une fois que les messages sont déchiffrés, le TGS vérifie que les données sont cohérentes avec les </a:t>
            </a:r>
            <a:r>
              <a:rPr lang="fr-FR" sz="400" b="1" dirty="0" err="1">
                <a:solidFill>
                  <a:srgbClr val="404040"/>
                </a:solidFill>
              </a:rPr>
              <a:t>UserID</a:t>
            </a:r>
            <a:r>
              <a:rPr lang="fr-FR" sz="400" b="1" dirty="0">
                <a:solidFill>
                  <a:srgbClr val="404040"/>
                </a:solidFill>
              </a:rPr>
              <a:t>, adresses IP et Timestamps des différents messages.</a:t>
            </a:r>
            <a:endParaRPr lang="en-US" sz="400" b="1" dirty="0">
              <a:solidFill>
                <a:srgbClr val="404040"/>
              </a:solidFill>
            </a:endParaRPr>
          </a:p>
        </p:txBody>
      </p:sp>
      <p:cxnSp>
        <p:nvCxnSpPr>
          <p:cNvPr id="193" name="Connecteur droit avec flèche 192">
            <a:extLst>
              <a:ext uri="{FF2B5EF4-FFF2-40B4-BE49-F238E27FC236}">
                <a16:creationId xmlns:a16="http://schemas.microsoft.com/office/drawing/2014/main" id="{477E3C11-70EB-DDE1-44FD-8F0D4B71F4E8}"/>
              </a:ext>
            </a:extLst>
          </p:cNvPr>
          <p:cNvCxnSpPr>
            <a:cxnSpLocks/>
            <a:stCxn id="177" idx="2"/>
            <a:endCxn id="192" idx="0"/>
          </p:cNvCxnSpPr>
          <p:nvPr/>
        </p:nvCxnSpPr>
        <p:spPr>
          <a:xfrm>
            <a:off x="5054853" y="10450597"/>
            <a:ext cx="0" cy="232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9" name="Connecteur droit 218">
            <a:extLst>
              <a:ext uri="{FF2B5EF4-FFF2-40B4-BE49-F238E27FC236}">
                <a16:creationId xmlns:a16="http://schemas.microsoft.com/office/drawing/2014/main" id="{FC20735B-69D0-F2C5-EB40-CB619948361B}"/>
              </a:ext>
            </a:extLst>
          </p:cNvPr>
          <p:cNvCxnSpPr>
            <a:cxnSpLocks/>
          </p:cNvCxnSpPr>
          <p:nvPr/>
        </p:nvCxnSpPr>
        <p:spPr>
          <a:xfrm>
            <a:off x="-1212887" y="3742498"/>
            <a:ext cx="8947672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816D293D-EF99-F1BC-6724-1B7B82574E5E}"/>
              </a:ext>
            </a:extLst>
          </p:cNvPr>
          <p:cNvCxnSpPr>
            <a:cxnSpLocks/>
          </p:cNvCxnSpPr>
          <p:nvPr/>
        </p:nvCxnSpPr>
        <p:spPr>
          <a:xfrm>
            <a:off x="-1212887" y="6407613"/>
            <a:ext cx="8947672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5" name="Tableau 334">
            <a:extLst>
              <a:ext uri="{FF2B5EF4-FFF2-40B4-BE49-F238E27FC236}">
                <a16:creationId xmlns:a16="http://schemas.microsoft.com/office/drawing/2014/main" id="{10971580-6E70-0B81-DE80-6EBBC19F7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883626"/>
              </p:ext>
            </p:extLst>
          </p:nvPr>
        </p:nvGraphicFramePr>
        <p:xfrm>
          <a:off x="3534474" y="9456705"/>
          <a:ext cx="999248" cy="886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Service demandé – chiffré</a:t>
                      </a:r>
                      <a:br>
                        <a:rPr lang="fr-FR" sz="400" dirty="0"/>
                      </a:br>
                      <a:r>
                        <a:rPr lang="fr-FR" sz="400" dirty="0"/>
                        <a:t>avec SK1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accordée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301924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SK2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620634"/>
                  </a:ext>
                </a:extLst>
              </a:tr>
            </a:tbl>
          </a:graphicData>
        </a:graphic>
      </p:graphicFrame>
      <p:cxnSp>
        <p:nvCxnSpPr>
          <p:cNvPr id="102" name="Connecteur : en angle 101">
            <a:extLst>
              <a:ext uri="{FF2B5EF4-FFF2-40B4-BE49-F238E27FC236}">
                <a16:creationId xmlns:a16="http://schemas.microsoft.com/office/drawing/2014/main" id="{06CF7927-FCBC-592A-8FA1-EE99EC654741}"/>
              </a:ext>
            </a:extLst>
          </p:cNvPr>
          <p:cNvCxnSpPr>
            <a:cxnSpLocks/>
            <a:stCxn id="172" idx="0"/>
          </p:cNvCxnSpPr>
          <p:nvPr/>
        </p:nvCxnSpPr>
        <p:spPr>
          <a:xfrm rot="5400000" flipH="1" flipV="1">
            <a:off x="540795" y="6503403"/>
            <a:ext cx="1062554" cy="1103742"/>
          </a:xfrm>
          <a:prstGeom prst="bentConnector3">
            <a:avLst>
              <a:gd name="adj1" fmla="val 137052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39" name="Groupe 338">
            <a:extLst>
              <a:ext uri="{FF2B5EF4-FFF2-40B4-BE49-F238E27FC236}">
                <a16:creationId xmlns:a16="http://schemas.microsoft.com/office/drawing/2014/main" id="{D282C7FE-0AC7-A097-660C-8F7375DBE820}"/>
              </a:ext>
            </a:extLst>
          </p:cNvPr>
          <p:cNvGrpSpPr/>
          <p:nvPr/>
        </p:nvGrpSpPr>
        <p:grpSpPr>
          <a:xfrm>
            <a:off x="1532824" y="8585441"/>
            <a:ext cx="115686" cy="116086"/>
            <a:chOff x="4405314" y="3055199"/>
            <a:chExt cx="344091" cy="345281"/>
          </a:xfrm>
        </p:grpSpPr>
        <p:sp>
          <p:nvSpPr>
            <p:cNvPr id="340" name="Rectangle 121">
              <a:extLst>
                <a:ext uri="{FF2B5EF4-FFF2-40B4-BE49-F238E27FC236}">
                  <a16:creationId xmlns:a16="http://schemas.microsoft.com/office/drawing/2014/main" id="{95130CA8-F67F-F741-F58D-8851029AA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1" name="Freeform 178">
              <a:extLst>
                <a:ext uri="{FF2B5EF4-FFF2-40B4-BE49-F238E27FC236}">
                  <a16:creationId xmlns:a16="http://schemas.microsoft.com/office/drawing/2014/main" id="{46911D93-84C3-C16F-DA06-81024C777A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42" name="Groupe 341">
            <a:extLst>
              <a:ext uri="{FF2B5EF4-FFF2-40B4-BE49-F238E27FC236}">
                <a16:creationId xmlns:a16="http://schemas.microsoft.com/office/drawing/2014/main" id="{55311A4C-A775-416A-4ED8-63DB9C2648EC}"/>
              </a:ext>
            </a:extLst>
          </p:cNvPr>
          <p:cNvGrpSpPr/>
          <p:nvPr/>
        </p:nvGrpSpPr>
        <p:grpSpPr>
          <a:xfrm>
            <a:off x="5114298" y="10279642"/>
            <a:ext cx="115686" cy="116086"/>
            <a:chOff x="4405314" y="3055199"/>
            <a:chExt cx="344091" cy="345281"/>
          </a:xfrm>
        </p:grpSpPr>
        <p:sp>
          <p:nvSpPr>
            <p:cNvPr id="343" name="Rectangle 121">
              <a:extLst>
                <a:ext uri="{FF2B5EF4-FFF2-40B4-BE49-F238E27FC236}">
                  <a16:creationId xmlns:a16="http://schemas.microsoft.com/office/drawing/2014/main" id="{F79847D9-6800-C658-F402-25EE25A48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4" name="Freeform 178">
              <a:extLst>
                <a:ext uri="{FF2B5EF4-FFF2-40B4-BE49-F238E27FC236}">
                  <a16:creationId xmlns:a16="http://schemas.microsoft.com/office/drawing/2014/main" id="{7172BE80-D925-20AF-8113-21EB96056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45" name="Ellipse 344">
            <a:extLst>
              <a:ext uri="{FF2B5EF4-FFF2-40B4-BE49-F238E27FC236}">
                <a16:creationId xmlns:a16="http://schemas.microsoft.com/office/drawing/2014/main" id="{0BEAEB0A-9E2C-507A-EDF4-BE8B6995FD1F}"/>
              </a:ext>
            </a:extLst>
          </p:cNvPr>
          <p:cNvSpPr/>
          <p:nvPr/>
        </p:nvSpPr>
        <p:spPr>
          <a:xfrm>
            <a:off x="3462302" y="9025618"/>
            <a:ext cx="1104588" cy="35384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/>
              <a:t>Génération de la </a:t>
            </a:r>
            <a:r>
              <a:rPr lang="fr-FR" sz="700"/>
              <a:t>clé SK2</a:t>
            </a:r>
            <a:endParaRPr lang="en-US" sz="700" dirty="0"/>
          </a:p>
        </p:txBody>
      </p: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68484F63-E508-3A4B-C73A-6722A223A1CA}"/>
              </a:ext>
            </a:extLst>
          </p:cNvPr>
          <p:cNvGrpSpPr/>
          <p:nvPr/>
        </p:nvGrpSpPr>
        <p:grpSpPr>
          <a:xfrm>
            <a:off x="4396089" y="9143515"/>
            <a:ext cx="118460" cy="118051"/>
            <a:chOff x="5440561" y="3077170"/>
            <a:chExt cx="345281" cy="344091"/>
          </a:xfrm>
        </p:grpSpPr>
        <p:sp>
          <p:nvSpPr>
            <p:cNvPr id="208" name="Rectangle 13">
              <a:extLst>
                <a:ext uri="{FF2B5EF4-FFF2-40B4-BE49-F238E27FC236}">
                  <a16:creationId xmlns:a16="http://schemas.microsoft.com/office/drawing/2014/main" id="{1945CBED-30A6-F9CC-2245-105A32A83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561" y="3077170"/>
              <a:ext cx="34528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9" name="Freeform 23">
              <a:extLst>
                <a:ext uri="{FF2B5EF4-FFF2-40B4-BE49-F238E27FC236}">
                  <a16:creationId xmlns:a16="http://schemas.microsoft.com/office/drawing/2014/main" id="{515981D6-6E12-3B0F-5D15-853CDF66B6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0928" y="3153965"/>
              <a:ext cx="190500" cy="190500"/>
            </a:xfrm>
            <a:custGeom>
              <a:avLst/>
              <a:gdLst>
                <a:gd name="T0" fmla="*/ 158 w 160"/>
                <a:gd name="T1" fmla="*/ 121 h 160"/>
                <a:gd name="T2" fmla="*/ 94 w 160"/>
                <a:gd name="T3" fmla="*/ 57 h 160"/>
                <a:gd name="T4" fmla="*/ 96 w 160"/>
                <a:gd name="T5" fmla="*/ 48 h 160"/>
                <a:gd name="T6" fmla="*/ 48 w 160"/>
                <a:gd name="T7" fmla="*/ 0 h 160"/>
                <a:gd name="T8" fmla="*/ 0 w 160"/>
                <a:gd name="T9" fmla="*/ 48 h 160"/>
                <a:gd name="T10" fmla="*/ 48 w 160"/>
                <a:gd name="T11" fmla="*/ 96 h 160"/>
                <a:gd name="T12" fmla="*/ 61 w 160"/>
                <a:gd name="T13" fmla="*/ 93 h 160"/>
                <a:gd name="T14" fmla="*/ 69 w 160"/>
                <a:gd name="T15" fmla="*/ 101 h 160"/>
                <a:gd name="T16" fmla="*/ 72 w 160"/>
                <a:gd name="T17" fmla="*/ 102 h 160"/>
                <a:gd name="T18" fmla="*/ 83 w 160"/>
                <a:gd name="T19" fmla="*/ 102 h 160"/>
                <a:gd name="T20" fmla="*/ 83 w 160"/>
                <a:gd name="T21" fmla="*/ 118 h 160"/>
                <a:gd name="T22" fmla="*/ 86 w 160"/>
                <a:gd name="T23" fmla="*/ 121 h 160"/>
                <a:gd name="T24" fmla="*/ 102 w 160"/>
                <a:gd name="T25" fmla="*/ 121 h 160"/>
                <a:gd name="T26" fmla="*/ 102 w 160"/>
                <a:gd name="T27" fmla="*/ 137 h 160"/>
                <a:gd name="T28" fmla="*/ 105 w 160"/>
                <a:gd name="T29" fmla="*/ 141 h 160"/>
                <a:gd name="T30" fmla="*/ 121 w 160"/>
                <a:gd name="T31" fmla="*/ 141 h 160"/>
                <a:gd name="T32" fmla="*/ 121 w 160"/>
                <a:gd name="T33" fmla="*/ 157 h 160"/>
                <a:gd name="T34" fmla="*/ 125 w 160"/>
                <a:gd name="T35" fmla="*/ 160 h 160"/>
                <a:gd name="T36" fmla="*/ 157 w 160"/>
                <a:gd name="T37" fmla="*/ 160 h 160"/>
                <a:gd name="T38" fmla="*/ 160 w 160"/>
                <a:gd name="T39" fmla="*/ 157 h 160"/>
                <a:gd name="T40" fmla="*/ 160 w 160"/>
                <a:gd name="T41" fmla="*/ 125 h 160"/>
                <a:gd name="T42" fmla="*/ 158 w 160"/>
                <a:gd name="T43" fmla="*/ 121 h 160"/>
                <a:gd name="T44" fmla="*/ 38 w 160"/>
                <a:gd name="T45" fmla="*/ 25 h 160"/>
                <a:gd name="T46" fmla="*/ 51 w 160"/>
                <a:gd name="T47" fmla="*/ 38 h 160"/>
                <a:gd name="T48" fmla="*/ 38 w 160"/>
                <a:gd name="T49" fmla="*/ 51 h 160"/>
                <a:gd name="T50" fmla="*/ 25 w 160"/>
                <a:gd name="T51" fmla="*/ 38 h 160"/>
                <a:gd name="T52" fmla="*/ 38 w 160"/>
                <a:gd name="T53" fmla="*/ 2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160">
                  <a:moveTo>
                    <a:pt x="158" y="121"/>
                  </a:moveTo>
                  <a:cubicBezTo>
                    <a:pt x="94" y="57"/>
                    <a:pt x="94" y="57"/>
                    <a:pt x="94" y="57"/>
                  </a:cubicBezTo>
                  <a:cubicBezTo>
                    <a:pt x="94" y="54"/>
                    <a:pt x="96" y="51"/>
                    <a:pt x="96" y="48"/>
                  </a:cubicBezTo>
                  <a:cubicBezTo>
                    <a:pt x="96" y="21"/>
                    <a:pt x="73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3"/>
                    <a:pt x="21" y="96"/>
                    <a:pt x="48" y="96"/>
                  </a:cubicBezTo>
                  <a:cubicBezTo>
                    <a:pt x="51" y="96"/>
                    <a:pt x="56" y="94"/>
                    <a:pt x="61" y="93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70" y="101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3" y="120"/>
                    <a:pt x="83" y="121"/>
                    <a:pt x="86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9"/>
                    <a:pt x="102" y="141"/>
                    <a:pt x="105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21" y="158"/>
                    <a:pt x="121" y="160"/>
                    <a:pt x="125" y="160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8" y="160"/>
                    <a:pt x="160" y="158"/>
                    <a:pt x="160" y="157"/>
                  </a:cubicBezTo>
                  <a:cubicBezTo>
                    <a:pt x="160" y="125"/>
                    <a:pt x="160" y="125"/>
                    <a:pt x="160" y="125"/>
                  </a:cubicBezTo>
                  <a:cubicBezTo>
                    <a:pt x="160" y="123"/>
                    <a:pt x="158" y="123"/>
                    <a:pt x="158" y="121"/>
                  </a:cubicBezTo>
                  <a:moveTo>
                    <a:pt x="38" y="25"/>
                  </a:moveTo>
                  <a:cubicBezTo>
                    <a:pt x="45" y="25"/>
                    <a:pt x="51" y="30"/>
                    <a:pt x="51" y="38"/>
                  </a:cubicBezTo>
                  <a:cubicBezTo>
                    <a:pt x="51" y="45"/>
                    <a:pt x="45" y="51"/>
                    <a:pt x="38" y="51"/>
                  </a:cubicBezTo>
                  <a:cubicBezTo>
                    <a:pt x="30" y="51"/>
                    <a:pt x="25" y="45"/>
                    <a:pt x="25" y="38"/>
                  </a:cubicBezTo>
                  <a:cubicBezTo>
                    <a:pt x="25" y="30"/>
                    <a:pt x="30" y="25"/>
                    <a:pt x="38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52EFA397-19DD-F07D-051B-898F29964184}"/>
              </a:ext>
            </a:extLst>
          </p:cNvPr>
          <p:cNvGrpSpPr/>
          <p:nvPr/>
        </p:nvGrpSpPr>
        <p:grpSpPr>
          <a:xfrm>
            <a:off x="4336859" y="10206758"/>
            <a:ext cx="118460" cy="118051"/>
            <a:chOff x="5440561" y="3077170"/>
            <a:chExt cx="345281" cy="344091"/>
          </a:xfrm>
        </p:grpSpPr>
        <p:sp>
          <p:nvSpPr>
            <p:cNvPr id="205" name="Rectangle 13">
              <a:extLst>
                <a:ext uri="{FF2B5EF4-FFF2-40B4-BE49-F238E27FC236}">
                  <a16:creationId xmlns:a16="http://schemas.microsoft.com/office/drawing/2014/main" id="{13BCE517-C5AD-A397-7E07-323541DD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561" y="3077170"/>
              <a:ext cx="34528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6" name="Freeform 23">
              <a:extLst>
                <a:ext uri="{FF2B5EF4-FFF2-40B4-BE49-F238E27FC236}">
                  <a16:creationId xmlns:a16="http://schemas.microsoft.com/office/drawing/2014/main" id="{2DA68D9B-6379-8480-BE12-945FEA0502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0928" y="3153965"/>
              <a:ext cx="190500" cy="190500"/>
            </a:xfrm>
            <a:custGeom>
              <a:avLst/>
              <a:gdLst>
                <a:gd name="T0" fmla="*/ 158 w 160"/>
                <a:gd name="T1" fmla="*/ 121 h 160"/>
                <a:gd name="T2" fmla="*/ 94 w 160"/>
                <a:gd name="T3" fmla="*/ 57 h 160"/>
                <a:gd name="T4" fmla="*/ 96 w 160"/>
                <a:gd name="T5" fmla="*/ 48 h 160"/>
                <a:gd name="T6" fmla="*/ 48 w 160"/>
                <a:gd name="T7" fmla="*/ 0 h 160"/>
                <a:gd name="T8" fmla="*/ 0 w 160"/>
                <a:gd name="T9" fmla="*/ 48 h 160"/>
                <a:gd name="T10" fmla="*/ 48 w 160"/>
                <a:gd name="T11" fmla="*/ 96 h 160"/>
                <a:gd name="T12" fmla="*/ 61 w 160"/>
                <a:gd name="T13" fmla="*/ 93 h 160"/>
                <a:gd name="T14" fmla="*/ 69 w 160"/>
                <a:gd name="T15" fmla="*/ 101 h 160"/>
                <a:gd name="T16" fmla="*/ 72 w 160"/>
                <a:gd name="T17" fmla="*/ 102 h 160"/>
                <a:gd name="T18" fmla="*/ 83 w 160"/>
                <a:gd name="T19" fmla="*/ 102 h 160"/>
                <a:gd name="T20" fmla="*/ 83 w 160"/>
                <a:gd name="T21" fmla="*/ 118 h 160"/>
                <a:gd name="T22" fmla="*/ 86 w 160"/>
                <a:gd name="T23" fmla="*/ 121 h 160"/>
                <a:gd name="T24" fmla="*/ 102 w 160"/>
                <a:gd name="T25" fmla="*/ 121 h 160"/>
                <a:gd name="T26" fmla="*/ 102 w 160"/>
                <a:gd name="T27" fmla="*/ 137 h 160"/>
                <a:gd name="T28" fmla="*/ 105 w 160"/>
                <a:gd name="T29" fmla="*/ 141 h 160"/>
                <a:gd name="T30" fmla="*/ 121 w 160"/>
                <a:gd name="T31" fmla="*/ 141 h 160"/>
                <a:gd name="T32" fmla="*/ 121 w 160"/>
                <a:gd name="T33" fmla="*/ 157 h 160"/>
                <a:gd name="T34" fmla="*/ 125 w 160"/>
                <a:gd name="T35" fmla="*/ 160 h 160"/>
                <a:gd name="T36" fmla="*/ 157 w 160"/>
                <a:gd name="T37" fmla="*/ 160 h 160"/>
                <a:gd name="T38" fmla="*/ 160 w 160"/>
                <a:gd name="T39" fmla="*/ 157 h 160"/>
                <a:gd name="T40" fmla="*/ 160 w 160"/>
                <a:gd name="T41" fmla="*/ 125 h 160"/>
                <a:gd name="T42" fmla="*/ 158 w 160"/>
                <a:gd name="T43" fmla="*/ 121 h 160"/>
                <a:gd name="T44" fmla="*/ 38 w 160"/>
                <a:gd name="T45" fmla="*/ 25 h 160"/>
                <a:gd name="T46" fmla="*/ 51 w 160"/>
                <a:gd name="T47" fmla="*/ 38 h 160"/>
                <a:gd name="T48" fmla="*/ 38 w 160"/>
                <a:gd name="T49" fmla="*/ 51 h 160"/>
                <a:gd name="T50" fmla="*/ 25 w 160"/>
                <a:gd name="T51" fmla="*/ 38 h 160"/>
                <a:gd name="T52" fmla="*/ 38 w 160"/>
                <a:gd name="T53" fmla="*/ 2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160">
                  <a:moveTo>
                    <a:pt x="158" y="121"/>
                  </a:moveTo>
                  <a:cubicBezTo>
                    <a:pt x="94" y="57"/>
                    <a:pt x="94" y="57"/>
                    <a:pt x="94" y="57"/>
                  </a:cubicBezTo>
                  <a:cubicBezTo>
                    <a:pt x="94" y="54"/>
                    <a:pt x="96" y="51"/>
                    <a:pt x="96" y="48"/>
                  </a:cubicBezTo>
                  <a:cubicBezTo>
                    <a:pt x="96" y="21"/>
                    <a:pt x="73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3"/>
                    <a:pt x="21" y="96"/>
                    <a:pt x="48" y="96"/>
                  </a:cubicBezTo>
                  <a:cubicBezTo>
                    <a:pt x="51" y="96"/>
                    <a:pt x="56" y="94"/>
                    <a:pt x="61" y="93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70" y="101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3" y="120"/>
                    <a:pt x="83" y="121"/>
                    <a:pt x="86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9"/>
                    <a:pt x="102" y="141"/>
                    <a:pt x="105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21" y="158"/>
                    <a:pt x="121" y="160"/>
                    <a:pt x="125" y="160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8" y="160"/>
                    <a:pt x="160" y="158"/>
                    <a:pt x="160" y="157"/>
                  </a:cubicBezTo>
                  <a:cubicBezTo>
                    <a:pt x="160" y="125"/>
                    <a:pt x="160" y="125"/>
                    <a:pt x="160" y="125"/>
                  </a:cubicBezTo>
                  <a:cubicBezTo>
                    <a:pt x="160" y="123"/>
                    <a:pt x="158" y="123"/>
                    <a:pt x="158" y="121"/>
                  </a:cubicBezTo>
                  <a:moveTo>
                    <a:pt x="38" y="25"/>
                  </a:moveTo>
                  <a:cubicBezTo>
                    <a:pt x="45" y="25"/>
                    <a:pt x="51" y="30"/>
                    <a:pt x="51" y="38"/>
                  </a:cubicBezTo>
                  <a:cubicBezTo>
                    <a:pt x="51" y="45"/>
                    <a:pt x="45" y="51"/>
                    <a:pt x="38" y="51"/>
                  </a:cubicBezTo>
                  <a:cubicBezTo>
                    <a:pt x="30" y="51"/>
                    <a:pt x="25" y="45"/>
                    <a:pt x="25" y="38"/>
                  </a:cubicBezTo>
                  <a:cubicBezTo>
                    <a:pt x="25" y="30"/>
                    <a:pt x="30" y="25"/>
                    <a:pt x="38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52" name="Groupe 351">
            <a:extLst>
              <a:ext uri="{FF2B5EF4-FFF2-40B4-BE49-F238E27FC236}">
                <a16:creationId xmlns:a16="http://schemas.microsoft.com/office/drawing/2014/main" id="{2CA19D02-ED31-A96D-F715-5AA4C77869B3}"/>
              </a:ext>
            </a:extLst>
          </p:cNvPr>
          <p:cNvGrpSpPr/>
          <p:nvPr/>
        </p:nvGrpSpPr>
        <p:grpSpPr>
          <a:xfrm>
            <a:off x="3211421" y="5825241"/>
            <a:ext cx="115686" cy="116086"/>
            <a:chOff x="4405314" y="3055199"/>
            <a:chExt cx="344091" cy="345281"/>
          </a:xfrm>
        </p:grpSpPr>
        <p:sp>
          <p:nvSpPr>
            <p:cNvPr id="353" name="Rectangle 121">
              <a:extLst>
                <a:ext uri="{FF2B5EF4-FFF2-40B4-BE49-F238E27FC236}">
                  <a16:creationId xmlns:a16="http://schemas.microsoft.com/office/drawing/2014/main" id="{56A80ED7-B7DF-A851-7322-03E40E68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4" name="Freeform 178">
              <a:extLst>
                <a:ext uri="{FF2B5EF4-FFF2-40B4-BE49-F238E27FC236}">
                  <a16:creationId xmlns:a16="http://schemas.microsoft.com/office/drawing/2014/main" id="{0092A4C3-FE2D-2C0C-169A-42FB7834F6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355" name="Connecteur droit avec flèche 354">
            <a:extLst>
              <a:ext uri="{FF2B5EF4-FFF2-40B4-BE49-F238E27FC236}">
                <a16:creationId xmlns:a16="http://schemas.microsoft.com/office/drawing/2014/main" id="{1B886F11-163C-316C-2F37-703EB2799DDF}"/>
              </a:ext>
            </a:extLst>
          </p:cNvPr>
          <p:cNvCxnSpPr>
            <a:cxnSpLocks/>
            <a:stCxn id="169" idx="2"/>
            <a:endCxn id="86" idx="6"/>
          </p:cNvCxnSpPr>
          <p:nvPr/>
        </p:nvCxnSpPr>
        <p:spPr>
          <a:xfrm rot="10800000" flipV="1">
            <a:off x="3326998" y="3997597"/>
            <a:ext cx="890284" cy="108612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61" name="Groupe 360">
            <a:extLst>
              <a:ext uri="{FF2B5EF4-FFF2-40B4-BE49-F238E27FC236}">
                <a16:creationId xmlns:a16="http://schemas.microsoft.com/office/drawing/2014/main" id="{98550815-4941-4AF0-EA02-87C5DDAE87AB}"/>
              </a:ext>
            </a:extLst>
          </p:cNvPr>
          <p:cNvGrpSpPr/>
          <p:nvPr/>
        </p:nvGrpSpPr>
        <p:grpSpPr>
          <a:xfrm>
            <a:off x="3408261" y="4930750"/>
            <a:ext cx="112177" cy="112177"/>
            <a:chOff x="6257926" y="3017044"/>
            <a:chExt cx="345281" cy="345281"/>
          </a:xfrm>
        </p:grpSpPr>
        <p:sp>
          <p:nvSpPr>
            <p:cNvPr id="362" name="Rectangle 120">
              <a:extLst>
                <a:ext uri="{FF2B5EF4-FFF2-40B4-BE49-F238E27FC236}">
                  <a16:creationId xmlns:a16="http://schemas.microsoft.com/office/drawing/2014/main" id="{5522B80D-5E2F-ABF1-F79A-E04698EEA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6" y="3017044"/>
              <a:ext cx="34528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Freeform 13">
              <a:extLst>
                <a:ext uri="{FF2B5EF4-FFF2-40B4-BE49-F238E27FC236}">
                  <a16:creationId xmlns:a16="http://schemas.microsoft.com/office/drawing/2014/main" id="{6ACAB75D-861C-27C6-5559-C539B23D50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8" y="3093244"/>
              <a:ext cx="196454" cy="190500"/>
            </a:xfrm>
            <a:custGeom>
              <a:avLst/>
              <a:gdLst>
                <a:gd name="T0" fmla="*/ 109 w 165"/>
                <a:gd name="T1" fmla="*/ 0 h 160"/>
                <a:gd name="T2" fmla="*/ 60 w 165"/>
                <a:gd name="T3" fmla="*/ 68 h 160"/>
                <a:gd name="T4" fmla="*/ 0 w 165"/>
                <a:gd name="T5" fmla="*/ 130 h 160"/>
                <a:gd name="T6" fmla="*/ 5 w 165"/>
                <a:gd name="T7" fmla="*/ 160 h 160"/>
                <a:gd name="T8" fmla="*/ 35 w 165"/>
                <a:gd name="T9" fmla="*/ 159 h 160"/>
                <a:gd name="T10" fmla="*/ 43 w 165"/>
                <a:gd name="T11" fmla="*/ 148 h 160"/>
                <a:gd name="T12" fmla="*/ 51 w 165"/>
                <a:gd name="T13" fmla="*/ 140 h 160"/>
                <a:gd name="T14" fmla="*/ 57 w 165"/>
                <a:gd name="T15" fmla="*/ 126 h 160"/>
                <a:gd name="T16" fmla="*/ 67 w 165"/>
                <a:gd name="T17" fmla="*/ 126 h 160"/>
                <a:gd name="T18" fmla="*/ 69 w 165"/>
                <a:gd name="T19" fmla="*/ 114 h 160"/>
                <a:gd name="T20" fmla="*/ 81 w 165"/>
                <a:gd name="T21" fmla="*/ 112 h 160"/>
                <a:gd name="T22" fmla="*/ 109 w 165"/>
                <a:gd name="T23" fmla="*/ 104 h 160"/>
                <a:gd name="T24" fmla="*/ 145 w 165"/>
                <a:gd name="T25" fmla="*/ 15 h 160"/>
                <a:gd name="T26" fmla="*/ 109 w 165"/>
                <a:gd name="T27" fmla="*/ 93 h 160"/>
                <a:gd name="T28" fmla="*/ 91 w 165"/>
                <a:gd name="T29" fmla="*/ 90 h 160"/>
                <a:gd name="T30" fmla="*/ 76 w 165"/>
                <a:gd name="T31" fmla="*/ 104 h 160"/>
                <a:gd name="T32" fmla="*/ 60 w 165"/>
                <a:gd name="T33" fmla="*/ 108 h 160"/>
                <a:gd name="T34" fmla="*/ 53 w 165"/>
                <a:gd name="T35" fmla="*/ 116 h 160"/>
                <a:gd name="T36" fmla="*/ 48 w 165"/>
                <a:gd name="T37" fmla="*/ 121 h 160"/>
                <a:gd name="T38" fmla="*/ 37 w 165"/>
                <a:gd name="T39" fmla="*/ 132 h 160"/>
                <a:gd name="T40" fmla="*/ 32 w 165"/>
                <a:gd name="T41" fmla="*/ 137 h 160"/>
                <a:gd name="T42" fmla="*/ 30 w 165"/>
                <a:gd name="T43" fmla="*/ 151 h 160"/>
                <a:gd name="T44" fmla="*/ 9 w 165"/>
                <a:gd name="T45" fmla="*/ 131 h 160"/>
                <a:gd name="T46" fmla="*/ 69 w 165"/>
                <a:gd name="T47" fmla="*/ 72 h 160"/>
                <a:gd name="T48" fmla="*/ 79 w 165"/>
                <a:gd name="T49" fmla="*/ 21 h 160"/>
                <a:gd name="T50" fmla="*/ 139 w 165"/>
                <a:gd name="T51" fmla="*/ 21 h 160"/>
                <a:gd name="T52" fmla="*/ 123 w 165"/>
                <a:gd name="T53" fmla="*/ 24 h 160"/>
                <a:gd name="T54" fmla="*/ 112 w 165"/>
                <a:gd name="T55" fmla="*/ 48 h 160"/>
                <a:gd name="T56" fmla="*/ 132 w 165"/>
                <a:gd name="T57" fmla="*/ 48 h 160"/>
                <a:gd name="T58" fmla="*/ 123 w 165"/>
                <a:gd name="T59" fmla="*/ 24 h 160"/>
                <a:gd name="T60" fmla="*/ 123 w 165"/>
                <a:gd name="T61" fmla="*/ 42 h 160"/>
                <a:gd name="T62" fmla="*/ 119 w 165"/>
                <a:gd name="T63" fmla="*/ 34 h 160"/>
                <a:gd name="T64" fmla="*/ 126 w 165"/>
                <a:gd name="T65" fmla="*/ 3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60">
                  <a:moveTo>
                    <a:pt x="145" y="15"/>
                  </a:moveTo>
                  <a:cubicBezTo>
                    <a:pt x="135" y="5"/>
                    <a:pt x="122" y="0"/>
                    <a:pt x="109" y="0"/>
                  </a:cubicBezTo>
                  <a:cubicBezTo>
                    <a:pt x="95" y="0"/>
                    <a:pt x="82" y="5"/>
                    <a:pt x="72" y="15"/>
                  </a:cubicBezTo>
                  <a:cubicBezTo>
                    <a:pt x="59" y="29"/>
                    <a:pt x="54" y="49"/>
                    <a:pt x="60" y="68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8"/>
                    <a:pt x="0" y="129"/>
                    <a:pt x="0" y="13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3" y="160"/>
                    <a:pt x="5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60"/>
                    <a:pt x="34" y="160"/>
                    <a:pt x="35" y="159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3" y="151"/>
                    <a:pt x="43" y="149"/>
                    <a:pt x="43" y="148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3" y="140"/>
                    <a:pt x="55" y="138"/>
                    <a:pt x="56" y="13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7"/>
                    <a:pt x="66" y="127"/>
                    <a:pt x="67" y="126"/>
                  </a:cubicBezTo>
                  <a:cubicBezTo>
                    <a:pt x="69" y="125"/>
                    <a:pt x="69" y="124"/>
                    <a:pt x="69" y="123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4"/>
                    <a:pt x="80" y="114"/>
                    <a:pt x="81" y="112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8" y="103"/>
                    <a:pt x="103" y="104"/>
                    <a:pt x="109" y="104"/>
                  </a:cubicBezTo>
                  <a:cubicBezTo>
                    <a:pt x="122" y="104"/>
                    <a:pt x="135" y="98"/>
                    <a:pt x="145" y="89"/>
                  </a:cubicBezTo>
                  <a:cubicBezTo>
                    <a:pt x="165" y="69"/>
                    <a:pt x="165" y="36"/>
                    <a:pt x="145" y="15"/>
                  </a:cubicBezTo>
                  <a:close/>
                  <a:moveTo>
                    <a:pt x="139" y="81"/>
                  </a:moveTo>
                  <a:cubicBezTo>
                    <a:pt x="131" y="89"/>
                    <a:pt x="120" y="93"/>
                    <a:pt x="109" y="93"/>
                  </a:cubicBezTo>
                  <a:cubicBezTo>
                    <a:pt x="104" y="93"/>
                    <a:pt x="98" y="92"/>
                    <a:pt x="93" y="90"/>
                  </a:cubicBezTo>
                  <a:cubicBezTo>
                    <a:pt x="93" y="90"/>
                    <a:pt x="92" y="90"/>
                    <a:pt x="91" y="90"/>
                  </a:cubicBezTo>
                  <a:cubicBezTo>
                    <a:pt x="90" y="90"/>
                    <a:pt x="89" y="90"/>
                    <a:pt x="88" y="91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6"/>
                    <a:pt x="50" y="116"/>
                    <a:pt x="50" y="117"/>
                  </a:cubicBezTo>
                  <a:cubicBezTo>
                    <a:pt x="49" y="118"/>
                    <a:pt x="48" y="119"/>
                    <a:pt x="48" y="12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5" y="132"/>
                    <a:pt x="34" y="133"/>
                    <a:pt x="33" y="134"/>
                  </a:cubicBezTo>
                  <a:cubicBezTo>
                    <a:pt x="33" y="135"/>
                    <a:pt x="32" y="136"/>
                    <a:pt x="32" y="13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1"/>
                    <a:pt x="71" y="69"/>
                    <a:pt x="70" y="67"/>
                  </a:cubicBezTo>
                  <a:cubicBezTo>
                    <a:pt x="64" y="51"/>
                    <a:pt x="68" y="33"/>
                    <a:pt x="79" y="21"/>
                  </a:cubicBezTo>
                  <a:cubicBezTo>
                    <a:pt x="87" y="13"/>
                    <a:pt x="98" y="9"/>
                    <a:pt x="109" y="9"/>
                  </a:cubicBezTo>
                  <a:cubicBezTo>
                    <a:pt x="120" y="9"/>
                    <a:pt x="131" y="13"/>
                    <a:pt x="139" y="21"/>
                  </a:cubicBezTo>
                  <a:cubicBezTo>
                    <a:pt x="155" y="38"/>
                    <a:pt x="155" y="65"/>
                    <a:pt x="139" y="81"/>
                  </a:cubicBezTo>
                  <a:close/>
                  <a:moveTo>
                    <a:pt x="123" y="24"/>
                  </a:moveTo>
                  <a:cubicBezTo>
                    <a:pt x="119" y="24"/>
                    <a:pt x="115" y="25"/>
                    <a:pt x="112" y="28"/>
                  </a:cubicBezTo>
                  <a:cubicBezTo>
                    <a:pt x="107" y="34"/>
                    <a:pt x="107" y="43"/>
                    <a:pt x="112" y="48"/>
                  </a:cubicBezTo>
                  <a:cubicBezTo>
                    <a:pt x="115" y="51"/>
                    <a:pt x="119" y="52"/>
                    <a:pt x="123" y="52"/>
                  </a:cubicBezTo>
                  <a:cubicBezTo>
                    <a:pt x="126" y="52"/>
                    <a:pt x="130" y="51"/>
                    <a:pt x="132" y="48"/>
                  </a:cubicBezTo>
                  <a:cubicBezTo>
                    <a:pt x="138" y="43"/>
                    <a:pt x="138" y="34"/>
                    <a:pt x="132" y="28"/>
                  </a:cubicBezTo>
                  <a:cubicBezTo>
                    <a:pt x="130" y="25"/>
                    <a:pt x="126" y="24"/>
                    <a:pt x="123" y="24"/>
                  </a:cubicBezTo>
                  <a:close/>
                  <a:moveTo>
                    <a:pt x="126" y="41"/>
                  </a:moveTo>
                  <a:cubicBezTo>
                    <a:pt x="125" y="42"/>
                    <a:pt x="124" y="42"/>
                    <a:pt x="123" y="42"/>
                  </a:cubicBezTo>
                  <a:cubicBezTo>
                    <a:pt x="121" y="42"/>
                    <a:pt x="120" y="42"/>
                    <a:pt x="119" y="41"/>
                  </a:cubicBezTo>
                  <a:cubicBezTo>
                    <a:pt x="117" y="40"/>
                    <a:pt x="117" y="37"/>
                    <a:pt x="119" y="34"/>
                  </a:cubicBezTo>
                  <a:cubicBezTo>
                    <a:pt x="120" y="34"/>
                    <a:pt x="121" y="33"/>
                    <a:pt x="123" y="33"/>
                  </a:cubicBezTo>
                  <a:cubicBezTo>
                    <a:pt x="124" y="33"/>
                    <a:pt x="125" y="34"/>
                    <a:pt x="126" y="34"/>
                  </a:cubicBezTo>
                  <a:cubicBezTo>
                    <a:pt x="128" y="36"/>
                    <a:pt x="128" y="40"/>
                    <a:pt x="12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71" name="Groupe 370">
            <a:extLst>
              <a:ext uri="{FF2B5EF4-FFF2-40B4-BE49-F238E27FC236}">
                <a16:creationId xmlns:a16="http://schemas.microsoft.com/office/drawing/2014/main" id="{C27A4645-E8AC-F650-9213-C4854D82BFF9}"/>
              </a:ext>
            </a:extLst>
          </p:cNvPr>
          <p:cNvGrpSpPr/>
          <p:nvPr/>
        </p:nvGrpSpPr>
        <p:grpSpPr>
          <a:xfrm>
            <a:off x="1701987" y="7643767"/>
            <a:ext cx="112177" cy="112177"/>
            <a:chOff x="6257926" y="3017044"/>
            <a:chExt cx="345281" cy="345281"/>
          </a:xfrm>
        </p:grpSpPr>
        <p:sp>
          <p:nvSpPr>
            <p:cNvPr id="372" name="Rectangle 120">
              <a:extLst>
                <a:ext uri="{FF2B5EF4-FFF2-40B4-BE49-F238E27FC236}">
                  <a16:creationId xmlns:a16="http://schemas.microsoft.com/office/drawing/2014/main" id="{E1580724-4B38-8E30-1C1C-64465677C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6" y="3017044"/>
              <a:ext cx="34528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3" name="Freeform 13">
              <a:extLst>
                <a:ext uri="{FF2B5EF4-FFF2-40B4-BE49-F238E27FC236}">
                  <a16:creationId xmlns:a16="http://schemas.microsoft.com/office/drawing/2014/main" id="{665890DA-1A9A-005D-9732-57D909B2E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8" y="3093244"/>
              <a:ext cx="196454" cy="190500"/>
            </a:xfrm>
            <a:custGeom>
              <a:avLst/>
              <a:gdLst>
                <a:gd name="T0" fmla="*/ 109 w 165"/>
                <a:gd name="T1" fmla="*/ 0 h 160"/>
                <a:gd name="T2" fmla="*/ 60 w 165"/>
                <a:gd name="T3" fmla="*/ 68 h 160"/>
                <a:gd name="T4" fmla="*/ 0 w 165"/>
                <a:gd name="T5" fmla="*/ 130 h 160"/>
                <a:gd name="T6" fmla="*/ 5 w 165"/>
                <a:gd name="T7" fmla="*/ 160 h 160"/>
                <a:gd name="T8" fmla="*/ 35 w 165"/>
                <a:gd name="T9" fmla="*/ 159 h 160"/>
                <a:gd name="T10" fmla="*/ 43 w 165"/>
                <a:gd name="T11" fmla="*/ 148 h 160"/>
                <a:gd name="T12" fmla="*/ 51 w 165"/>
                <a:gd name="T13" fmla="*/ 140 h 160"/>
                <a:gd name="T14" fmla="*/ 57 w 165"/>
                <a:gd name="T15" fmla="*/ 126 h 160"/>
                <a:gd name="T16" fmla="*/ 67 w 165"/>
                <a:gd name="T17" fmla="*/ 126 h 160"/>
                <a:gd name="T18" fmla="*/ 69 w 165"/>
                <a:gd name="T19" fmla="*/ 114 h 160"/>
                <a:gd name="T20" fmla="*/ 81 w 165"/>
                <a:gd name="T21" fmla="*/ 112 h 160"/>
                <a:gd name="T22" fmla="*/ 109 w 165"/>
                <a:gd name="T23" fmla="*/ 104 h 160"/>
                <a:gd name="T24" fmla="*/ 145 w 165"/>
                <a:gd name="T25" fmla="*/ 15 h 160"/>
                <a:gd name="T26" fmla="*/ 109 w 165"/>
                <a:gd name="T27" fmla="*/ 93 h 160"/>
                <a:gd name="T28" fmla="*/ 91 w 165"/>
                <a:gd name="T29" fmla="*/ 90 h 160"/>
                <a:gd name="T30" fmla="*/ 76 w 165"/>
                <a:gd name="T31" fmla="*/ 104 h 160"/>
                <a:gd name="T32" fmla="*/ 60 w 165"/>
                <a:gd name="T33" fmla="*/ 108 h 160"/>
                <a:gd name="T34" fmla="*/ 53 w 165"/>
                <a:gd name="T35" fmla="*/ 116 h 160"/>
                <a:gd name="T36" fmla="*/ 48 w 165"/>
                <a:gd name="T37" fmla="*/ 121 h 160"/>
                <a:gd name="T38" fmla="*/ 37 w 165"/>
                <a:gd name="T39" fmla="*/ 132 h 160"/>
                <a:gd name="T40" fmla="*/ 32 w 165"/>
                <a:gd name="T41" fmla="*/ 137 h 160"/>
                <a:gd name="T42" fmla="*/ 30 w 165"/>
                <a:gd name="T43" fmla="*/ 151 h 160"/>
                <a:gd name="T44" fmla="*/ 9 w 165"/>
                <a:gd name="T45" fmla="*/ 131 h 160"/>
                <a:gd name="T46" fmla="*/ 69 w 165"/>
                <a:gd name="T47" fmla="*/ 72 h 160"/>
                <a:gd name="T48" fmla="*/ 79 w 165"/>
                <a:gd name="T49" fmla="*/ 21 h 160"/>
                <a:gd name="T50" fmla="*/ 139 w 165"/>
                <a:gd name="T51" fmla="*/ 21 h 160"/>
                <a:gd name="T52" fmla="*/ 123 w 165"/>
                <a:gd name="T53" fmla="*/ 24 h 160"/>
                <a:gd name="T54" fmla="*/ 112 w 165"/>
                <a:gd name="T55" fmla="*/ 48 h 160"/>
                <a:gd name="T56" fmla="*/ 132 w 165"/>
                <a:gd name="T57" fmla="*/ 48 h 160"/>
                <a:gd name="T58" fmla="*/ 123 w 165"/>
                <a:gd name="T59" fmla="*/ 24 h 160"/>
                <a:gd name="T60" fmla="*/ 123 w 165"/>
                <a:gd name="T61" fmla="*/ 42 h 160"/>
                <a:gd name="T62" fmla="*/ 119 w 165"/>
                <a:gd name="T63" fmla="*/ 34 h 160"/>
                <a:gd name="T64" fmla="*/ 126 w 165"/>
                <a:gd name="T65" fmla="*/ 3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60">
                  <a:moveTo>
                    <a:pt x="145" y="15"/>
                  </a:moveTo>
                  <a:cubicBezTo>
                    <a:pt x="135" y="5"/>
                    <a:pt x="122" y="0"/>
                    <a:pt x="109" y="0"/>
                  </a:cubicBezTo>
                  <a:cubicBezTo>
                    <a:pt x="95" y="0"/>
                    <a:pt x="82" y="5"/>
                    <a:pt x="72" y="15"/>
                  </a:cubicBezTo>
                  <a:cubicBezTo>
                    <a:pt x="59" y="29"/>
                    <a:pt x="54" y="49"/>
                    <a:pt x="60" y="68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8"/>
                    <a:pt x="0" y="129"/>
                    <a:pt x="0" y="13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8"/>
                    <a:pt x="3" y="160"/>
                    <a:pt x="5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60"/>
                    <a:pt x="34" y="160"/>
                    <a:pt x="35" y="159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3" y="151"/>
                    <a:pt x="43" y="149"/>
                    <a:pt x="43" y="148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3" y="140"/>
                    <a:pt x="55" y="138"/>
                    <a:pt x="56" y="13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7"/>
                    <a:pt x="66" y="127"/>
                    <a:pt x="67" y="126"/>
                  </a:cubicBezTo>
                  <a:cubicBezTo>
                    <a:pt x="69" y="125"/>
                    <a:pt x="69" y="124"/>
                    <a:pt x="69" y="123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4"/>
                    <a:pt x="80" y="114"/>
                    <a:pt x="81" y="112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8" y="103"/>
                    <a:pt x="103" y="104"/>
                    <a:pt x="109" y="104"/>
                  </a:cubicBezTo>
                  <a:cubicBezTo>
                    <a:pt x="122" y="104"/>
                    <a:pt x="135" y="98"/>
                    <a:pt x="145" y="89"/>
                  </a:cubicBezTo>
                  <a:cubicBezTo>
                    <a:pt x="165" y="69"/>
                    <a:pt x="165" y="36"/>
                    <a:pt x="145" y="15"/>
                  </a:cubicBezTo>
                  <a:close/>
                  <a:moveTo>
                    <a:pt x="139" y="81"/>
                  </a:moveTo>
                  <a:cubicBezTo>
                    <a:pt x="131" y="89"/>
                    <a:pt x="120" y="93"/>
                    <a:pt x="109" y="93"/>
                  </a:cubicBezTo>
                  <a:cubicBezTo>
                    <a:pt x="104" y="93"/>
                    <a:pt x="98" y="92"/>
                    <a:pt x="93" y="90"/>
                  </a:cubicBezTo>
                  <a:cubicBezTo>
                    <a:pt x="93" y="90"/>
                    <a:pt x="92" y="90"/>
                    <a:pt x="91" y="90"/>
                  </a:cubicBezTo>
                  <a:cubicBezTo>
                    <a:pt x="90" y="90"/>
                    <a:pt x="89" y="90"/>
                    <a:pt x="88" y="91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6"/>
                    <a:pt x="50" y="116"/>
                    <a:pt x="50" y="117"/>
                  </a:cubicBezTo>
                  <a:cubicBezTo>
                    <a:pt x="49" y="118"/>
                    <a:pt x="48" y="119"/>
                    <a:pt x="48" y="12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5" y="132"/>
                    <a:pt x="34" y="133"/>
                    <a:pt x="33" y="134"/>
                  </a:cubicBezTo>
                  <a:cubicBezTo>
                    <a:pt x="33" y="135"/>
                    <a:pt x="32" y="136"/>
                    <a:pt x="32" y="13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1"/>
                    <a:pt x="71" y="69"/>
                    <a:pt x="70" y="67"/>
                  </a:cubicBezTo>
                  <a:cubicBezTo>
                    <a:pt x="64" y="51"/>
                    <a:pt x="68" y="33"/>
                    <a:pt x="79" y="21"/>
                  </a:cubicBezTo>
                  <a:cubicBezTo>
                    <a:pt x="87" y="13"/>
                    <a:pt x="98" y="9"/>
                    <a:pt x="109" y="9"/>
                  </a:cubicBezTo>
                  <a:cubicBezTo>
                    <a:pt x="120" y="9"/>
                    <a:pt x="131" y="13"/>
                    <a:pt x="139" y="21"/>
                  </a:cubicBezTo>
                  <a:cubicBezTo>
                    <a:pt x="155" y="38"/>
                    <a:pt x="155" y="65"/>
                    <a:pt x="139" y="81"/>
                  </a:cubicBezTo>
                  <a:close/>
                  <a:moveTo>
                    <a:pt x="123" y="24"/>
                  </a:moveTo>
                  <a:cubicBezTo>
                    <a:pt x="119" y="24"/>
                    <a:pt x="115" y="25"/>
                    <a:pt x="112" y="28"/>
                  </a:cubicBezTo>
                  <a:cubicBezTo>
                    <a:pt x="107" y="34"/>
                    <a:pt x="107" y="43"/>
                    <a:pt x="112" y="48"/>
                  </a:cubicBezTo>
                  <a:cubicBezTo>
                    <a:pt x="115" y="51"/>
                    <a:pt x="119" y="52"/>
                    <a:pt x="123" y="52"/>
                  </a:cubicBezTo>
                  <a:cubicBezTo>
                    <a:pt x="126" y="52"/>
                    <a:pt x="130" y="51"/>
                    <a:pt x="132" y="48"/>
                  </a:cubicBezTo>
                  <a:cubicBezTo>
                    <a:pt x="138" y="43"/>
                    <a:pt x="138" y="34"/>
                    <a:pt x="132" y="28"/>
                  </a:cubicBezTo>
                  <a:cubicBezTo>
                    <a:pt x="130" y="25"/>
                    <a:pt x="126" y="24"/>
                    <a:pt x="123" y="24"/>
                  </a:cubicBezTo>
                  <a:close/>
                  <a:moveTo>
                    <a:pt x="126" y="41"/>
                  </a:moveTo>
                  <a:cubicBezTo>
                    <a:pt x="125" y="42"/>
                    <a:pt x="124" y="42"/>
                    <a:pt x="123" y="42"/>
                  </a:cubicBezTo>
                  <a:cubicBezTo>
                    <a:pt x="121" y="42"/>
                    <a:pt x="120" y="42"/>
                    <a:pt x="119" y="41"/>
                  </a:cubicBezTo>
                  <a:cubicBezTo>
                    <a:pt x="117" y="40"/>
                    <a:pt x="117" y="37"/>
                    <a:pt x="119" y="34"/>
                  </a:cubicBezTo>
                  <a:cubicBezTo>
                    <a:pt x="120" y="34"/>
                    <a:pt x="121" y="33"/>
                    <a:pt x="123" y="33"/>
                  </a:cubicBezTo>
                  <a:cubicBezTo>
                    <a:pt x="124" y="33"/>
                    <a:pt x="125" y="34"/>
                    <a:pt x="126" y="34"/>
                  </a:cubicBezTo>
                  <a:cubicBezTo>
                    <a:pt x="128" y="36"/>
                    <a:pt x="128" y="40"/>
                    <a:pt x="12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77" name="Groupe 376">
            <a:extLst>
              <a:ext uri="{FF2B5EF4-FFF2-40B4-BE49-F238E27FC236}">
                <a16:creationId xmlns:a16="http://schemas.microsoft.com/office/drawing/2014/main" id="{3EE419EC-FE81-74F5-A894-985FB978BDB6}"/>
              </a:ext>
            </a:extLst>
          </p:cNvPr>
          <p:cNvGrpSpPr/>
          <p:nvPr/>
        </p:nvGrpSpPr>
        <p:grpSpPr>
          <a:xfrm>
            <a:off x="4355400" y="9501205"/>
            <a:ext cx="122291" cy="122291"/>
            <a:chOff x="6671073" y="952500"/>
            <a:chExt cx="344091" cy="344091"/>
          </a:xfrm>
        </p:grpSpPr>
        <p:sp>
          <p:nvSpPr>
            <p:cNvPr id="378" name="Rectangle 21">
              <a:extLst>
                <a:ext uri="{FF2B5EF4-FFF2-40B4-BE49-F238E27FC236}">
                  <a16:creationId xmlns:a16="http://schemas.microsoft.com/office/drawing/2014/main" id="{C62D1EE2-0355-DB55-BFC4-D57B439DB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9" name="Freeform 65">
              <a:extLst>
                <a:ext uri="{FF2B5EF4-FFF2-40B4-BE49-F238E27FC236}">
                  <a16:creationId xmlns:a16="http://schemas.microsoft.com/office/drawing/2014/main" id="{23637FB2-F4F5-B529-8678-5EE5A5FE27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cxnSp>
        <p:nvCxnSpPr>
          <p:cNvPr id="390" name="Connecteur droit avec flèche 389">
            <a:extLst>
              <a:ext uri="{FF2B5EF4-FFF2-40B4-BE49-F238E27FC236}">
                <a16:creationId xmlns:a16="http://schemas.microsoft.com/office/drawing/2014/main" id="{73CA302E-2C3B-4F31-9973-53B45D70E9D4}"/>
              </a:ext>
            </a:extLst>
          </p:cNvPr>
          <p:cNvCxnSpPr>
            <a:cxnSpLocks/>
          </p:cNvCxnSpPr>
          <p:nvPr/>
        </p:nvCxnSpPr>
        <p:spPr>
          <a:xfrm flipH="1">
            <a:off x="1164727" y="11845645"/>
            <a:ext cx="2869371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2" name="ZoneTexte 391">
            <a:extLst>
              <a:ext uri="{FF2B5EF4-FFF2-40B4-BE49-F238E27FC236}">
                <a16:creationId xmlns:a16="http://schemas.microsoft.com/office/drawing/2014/main" id="{B3465122-9334-CFA3-4BB7-648CBD7657F8}"/>
              </a:ext>
            </a:extLst>
          </p:cNvPr>
          <p:cNvSpPr txBox="1"/>
          <p:nvPr/>
        </p:nvSpPr>
        <p:spPr>
          <a:xfrm>
            <a:off x="1809252" y="11397359"/>
            <a:ext cx="1468672" cy="30777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du TGS à l’Utilisateur :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« Salut, voici deux messages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cxnSp>
        <p:nvCxnSpPr>
          <p:cNvPr id="393" name="Connecteur droit 392">
            <a:extLst>
              <a:ext uri="{FF2B5EF4-FFF2-40B4-BE49-F238E27FC236}">
                <a16:creationId xmlns:a16="http://schemas.microsoft.com/office/drawing/2014/main" id="{545549DD-B99F-1C5B-033C-E31D5C8C1FDF}"/>
              </a:ext>
            </a:extLst>
          </p:cNvPr>
          <p:cNvCxnSpPr>
            <a:cxnSpLocks/>
          </p:cNvCxnSpPr>
          <p:nvPr/>
        </p:nvCxnSpPr>
        <p:spPr>
          <a:xfrm>
            <a:off x="-1070072" y="12054192"/>
            <a:ext cx="8947672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5" name="ZoneTexte 394">
            <a:extLst>
              <a:ext uri="{FF2B5EF4-FFF2-40B4-BE49-F238E27FC236}">
                <a16:creationId xmlns:a16="http://schemas.microsoft.com/office/drawing/2014/main" id="{4609CF4E-EA00-1364-6276-2BBF50B41E2F}"/>
              </a:ext>
            </a:extLst>
          </p:cNvPr>
          <p:cNvSpPr txBox="1"/>
          <p:nvPr/>
        </p:nvSpPr>
        <p:spPr>
          <a:xfrm>
            <a:off x="2531490" y="10636456"/>
            <a:ext cx="930812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Le ticket de service est indéchiffrable pour l’utilisateur puisqu’il ne possède pas la clé secrète du service.</a:t>
            </a:r>
            <a:endParaRPr lang="en-US" sz="400" b="1" dirty="0">
              <a:solidFill>
                <a:srgbClr val="404040"/>
              </a:solidFill>
            </a:endParaRPr>
          </a:p>
        </p:txBody>
      </p:sp>
      <p:graphicFrame>
        <p:nvGraphicFramePr>
          <p:cNvPr id="397" name="Tableau 396">
            <a:extLst>
              <a:ext uri="{FF2B5EF4-FFF2-40B4-BE49-F238E27FC236}">
                <a16:creationId xmlns:a16="http://schemas.microsoft.com/office/drawing/2014/main" id="{613725BA-0730-F276-1986-78471DC2E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606333"/>
              </p:ext>
            </p:extLst>
          </p:nvPr>
        </p:nvGraphicFramePr>
        <p:xfrm>
          <a:off x="689276" y="12232104"/>
          <a:ext cx="999248" cy="12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153372">
                <a:tc>
                  <a:txBody>
                    <a:bodyPr/>
                    <a:lstStyle/>
                    <a:p>
                      <a:r>
                        <a:rPr lang="fr-FR" sz="400" dirty="0"/>
                        <a:t>Ticket de service – chiffrée avec la clé secrète du Service « </a:t>
                      </a:r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hashDeBDD</a:t>
                      </a: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 »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5925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Adresse IP de l’Utilisateur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135324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Durée de vie accordée du ticket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767943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Clé SK2 du KDC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537896"/>
                  </a:ext>
                </a:extLst>
              </a:tr>
            </a:tbl>
          </a:graphicData>
        </a:graphic>
      </p:graphicFrame>
      <p:grpSp>
        <p:nvGrpSpPr>
          <p:cNvPr id="401" name="Groupe 400">
            <a:extLst>
              <a:ext uri="{FF2B5EF4-FFF2-40B4-BE49-F238E27FC236}">
                <a16:creationId xmlns:a16="http://schemas.microsoft.com/office/drawing/2014/main" id="{FD653689-550A-9609-630C-C2F037493D25}"/>
              </a:ext>
            </a:extLst>
          </p:cNvPr>
          <p:cNvGrpSpPr/>
          <p:nvPr/>
        </p:nvGrpSpPr>
        <p:grpSpPr>
          <a:xfrm>
            <a:off x="1510202" y="12349236"/>
            <a:ext cx="122291" cy="122291"/>
            <a:chOff x="6671073" y="952500"/>
            <a:chExt cx="344091" cy="344091"/>
          </a:xfrm>
        </p:grpSpPr>
        <p:sp>
          <p:nvSpPr>
            <p:cNvPr id="402" name="Rectangle 21">
              <a:extLst>
                <a:ext uri="{FF2B5EF4-FFF2-40B4-BE49-F238E27FC236}">
                  <a16:creationId xmlns:a16="http://schemas.microsoft.com/office/drawing/2014/main" id="{C40E64BE-02FA-824D-A82E-E813429D5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03" name="Freeform 65">
              <a:extLst>
                <a:ext uri="{FF2B5EF4-FFF2-40B4-BE49-F238E27FC236}">
                  <a16:creationId xmlns:a16="http://schemas.microsoft.com/office/drawing/2014/main" id="{86504F9C-E095-2EDA-3CB6-3A9B6AB1F4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404" name="ZoneTexte 403">
            <a:extLst>
              <a:ext uri="{FF2B5EF4-FFF2-40B4-BE49-F238E27FC236}">
                <a16:creationId xmlns:a16="http://schemas.microsoft.com/office/drawing/2014/main" id="{CB00BABA-C10A-30F4-9C64-59587BDCBB79}"/>
              </a:ext>
            </a:extLst>
          </p:cNvPr>
          <p:cNvSpPr txBox="1"/>
          <p:nvPr/>
        </p:nvSpPr>
        <p:spPr>
          <a:xfrm>
            <a:off x="1816651" y="12262739"/>
            <a:ext cx="930812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On rappelle que ce message est indéchiffrable pour l’utilisateur, il se contente de le renvoyer au service.</a:t>
            </a:r>
            <a:endParaRPr lang="en-US" sz="400" b="1" dirty="0">
              <a:solidFill>
                <a:srgbClr val="404040"/>
              </a:solidFill>
            </a:endParaRPr>
          </a:p>
        </p:txBody>
      </p:sp>
      <p:grpSp>
        <p:nvGrpSpPr>
          <p:cNvPr id="406" name="Groupe 405">
            <a:extLst>
              <a:ext uri="{FF2B5EF4-FFF2-40B4-BE49-F238E27FC236}">
                <a16:creationId xmlns:a16="http://schemas.microsoft.com/office/drawing/2014/main" id="{F6E43337-402C-5A56-93B6-3E103CC143AC}"/>
              </a:ext>
            </a:extLst>
          </p:cNvPr>
          <p:cNvGrpSpPr/>
          <p:nvPr/>
        </p:nvGrpSpPr>
        <p:grpSpPr>
          <a:xfrm>
            <a:off x="1561737" y="6657420"/>
            <a:ext cx="122291" cy="122291"/>
            <a:chOff x="6671073" y="952500"/>
            <a:chExt cx="344091" cy="344091"/>
          </a:xfrm>
        </p:grpSpPr>
        <p:sp>
          <p:nvSpPr>
            <p:cNvPr id="407" name="Rectangle 21">
              <a:extLst>
                <a:ext uri="{FF2B5EF4-FFF2-40B4-BE49-F238E27FC236}">
                  <a16:creationId xmlns:a16="http://schemas.microsoft.com/office/drawing/2014/main" id="{68E02B53-B4F6-2596-CB40-29BA97C7C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08" name="Freeform 65">
              <a:extLst>
                <a:ext uri="{FF2B5EF4-FFF2-40B4-BE49-F238E27FC236}">
                  <a16:creationId xmlns:a16="http://schemas.microsoft.com/office/drawing/2014/main" id="{EC8D0820-84DB-CA57-FC88-475591D0D3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aphicFrame>
        <p:nvGraphicFramePr>
          <p:cNvPr id="409" name="Tableau 408">
            <a:extLst>
              <a:ext uri="{FF2B5EF4-FFF2-40B4-BE49-F238E27FC236}">
                <a16:creationId xmlns:a16="http://schemas.microsoft.com/office/drawing/2014/main" id="{1D1822DB-E1C2-12F2-DED7-7233BDF03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732957"/>
              </p:ext>
            </p:extLst>
          </p:nvPr>
        </p:nvGraphicFramePr>
        <p:xfrm>
          <a:off x="716739" y="6492963"/>
          <a:ext cx="999248" cy="52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215306">
                <a:tc>
                  <a:txBody>
                    <a:bodyPr/>
                    <a:lstStyle/>
                    <a:p>
                      <a:r>
                        <a:rPr lang="fr-FR" sz="400" dirty="0"/>
                        <a:t>Le User </a:t>
                      </a:r>
                      <a:r>
                        <a:rPr lang="fr-FR" sz="400" dirty="0" err="1"/>
                        <a:t>Authenticator</a:t>
                      </a:r>
                      <a:r>
                        <a:rPr lang="fr-FR" sz="400" dirty="0"/>
                        <a:t> – chiffré avec la clé SK1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</a:tbl>
          </a:graphicData>
        </a:graphic>
      </p:graphicFrame>
      <p:grpSp>
        <p:nvGrpSpPr>
          <p:cNvPr id="410" name="Groupe 409">
            <a:extLst>
              <a:ext uri="{FF2B5EF4-FFF2-40B4-BE49-F238E27FC236}">
                <a16:creationId xmlns:a16="http://schemas.microsoft.com/office/drawing/2014/main" id="{762AD110-AA31-CB4F-A80D-82A0653B213C}"/>
              </a:ext>
            </a:extLst>
          </p:cNvPr>
          <p:cNvGrpSpPr/>
          <p:nvPr/>
        </p:nvGrpSpPr>
        <p:grpSpPr>
          <a:xfrm>
            <a:off x="1562799" y="6523999"/>
            <a:ext cx="122291" cy="122291"/>
            <a:chOff x="6671073" y="952500"/>
            <a:chExt cx="344091" cy="344091"/>
          </a:xfrm>
        </p:grpSpPr>
        <p:sp>
          <p:nvSpPr>
            <p:cNvPr id="411" name="Rectangle 21">
              <a:extLst>
                <a:ext uri="{FF2B5EF4-FFF2-40B4-BE49-F238E27FC236}">
                  <a16:creationId xmlns:a16="http://schemas.microsoft.com/office/drawing/2014/main" id="{A17D09E2-2640-BCE8-8BA2-ABB4889CC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12" name="Freeform 65">
              <a:extLst>
                <a:ext uri="{FF2B5EF4-FFF2-40B4-BE49-F238E27FC236}">
                  <a16:creationId xmlns:a16="http://schemas.microsoft.com/office/drawing/2014/main" id="{9F4281D1-BC01-F79D-AF9A-BC268E0F62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413" name="Groupe 412">
            <a:extLst>
              <a:ext uri="{FF2B5EF4-FFF2-40B4-BE49-F238E27FC236}">
                <a16:creationId xmlns:a16="http://schemas.microsoft.com/office/drawing/2014/main" id="{7E5B93EC-35C1-F383-39DC-E7BE3145ED1A}"/>
              </a:ext>
            </a:extLst>
          </p:cNvPr>
          <p:cNvGrpSpPr/>
          <p:nvPr/>
        </p:nvGrpSpPr>
        <p:grpSpPr>
          <a:xfrm>
            <a:off x="1719764" y="6427652"/>
            <a:ext cx="115686" cy="116086"/>
            <a:chOff x="4405314" y="3055199"/>
            <a:chExt cx="344091" cy="345281"/>
          </a:xfrm>
        </p:grpSpPr>
        <p:sp>
          <p:nvSpPr>
            <p:cNvPr id="414" name="Rectangle 121">
              <a:extLst>
                <a:ext uri="{FF2B5EF4-FFF2-40B4-BE49-F238E27FC236}">
                  <a16:creationId xmlns:a16="http://schemas.microsoft.com/office/drawing/2014/main" id="{3414D10C-A47D-FA1D-C3E3-B6C4E9CD4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5" name="Freeform 178">
              <a:extLst>
                <a:ext uri="{FF2B5EF4-FFF2-40B4-BE49-F238E27FC236}">
                  <a16:creationId xmlns:a16="http://schemas.microsoft.com/office/drawing/2014/main" id="{59EA2728-DBC1-ED80-849F-0121263F87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36" name="Groupe 435">
            <a:extLst>
              <a:ext uri="{FF2B5EF4-FFF2-40B4-BE49-F238E27FC236}">
                <a16:creationId xmlns:a16="http://schemas.microsoft.com/office/drawing/2014/main" id="{67172DEA-5E9B-0861-162E-3F01B816F634}"/>
              </a:ext>
            </a:extLst>
          </p:cNvPr>
          <p:cNvGrpSpPr/>
          <p:nvPr/>
        </p:nvGrpSpPr>
        <p:grpSpPr>
          <a:xfrm>
            <a:off x="1534274" y="13935953"/>
            <a:ext cx="122291" cy="122291"/>
            <a:chOff x="6671073" y="952500"/>
            <a:chExt cx="344091" cy="344091"/>
          </a:xfrm>
        </p:grpSpPr>
        <p:sp>
          <p:nvSpPr>
            <p:cNvPr id="437" name="Rectangle 21">
              <a:extLst>
                <a:ext uri="{FF2B5EF4-FFF2-40B4-BE49-F238E27FC236}">
                  <a16:creationId xmlns:a16="http://schemas.microsoft.com/office/drawing/2014/main" id="{2970AE09-21CB-0694-46D6-9DEC27A2D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38" name="Freeform 65">
              <a:extLst>
                <a:ext uri="{FF2B5EF4-FFF2-40B4-BE49-F238E27FC236}">
                  <a16:creationId xmlns:a16="http://schemas.microsoft.com/office/drawing/2014/main" id="{F0DA3FC8-3166-9839-1531-298CB5420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aphicFrame>
        <p:nvGraphicFramePr>
          <p:cNvPr id="439" name="Tableau 438">
            <a:extLst>
              <a:ext uri="{FF2B5EF4-FFF2-40B4-BE49-F238E27FC236}">
                <a16:creationId xmlns:a16="http://schemas.microsoft.com/office/drawing/2014/main" id="{EBB739E0-E6C2-AD29-876A-9053EC6222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352513"/>
              </p:ext>
            </p:extLst>
          </p:nvPr>
        </p:nvGraphicFramePr>
        <p:xfrm>
          <a:off x="689276" y="13771496"/>
          <a:ext cx="999248" cy="52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215306">
                <a:tc>
                  <a:txBody>
                    <a:bodyPr/>
                    <a:lstStyle/>
                    <a:p>
                      <a:r>
                        <a:rPr lang="fr-FR" sz="400" dirty="0"/>
                        <a:t>Le User </a:t>
                      </a:r>
                      <a:r>
                        <a:rPr lang="fr-FR" sz="400" dirty="0" err="1"/>
                        <a:t>Authenticator</a:t>
                      </a:r>
                      <a:r>
                        <a:rPr lang="fr-FR" sz="400" dirty="0"/>
                        <a:t> – chiffré avec la clé SK2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 err="1">
                          <a:solidFill>
                            <a:schemeClr val="bg1"/>
                          </a:solidFill>
                        </a:rPr>
                        <a:t>UserID</a:t>
                      </a:r>
                      <a:endParaRPr lang="fr-FR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</a:tbl>
          </a:graphicData>
        </a:graphic>
      </p:graphicFrame>
      <p:grpSp>
        <p:nvGrpSpPr>
          <p:cNvPr id="440" name="Groupe 439">
            <a:extLst>
              <a:ext uri="{FF2B5EF4-FFF2-40B4-BE49-F238E27FC236}">
                <a16:creationId xmlns:a16="http://schemas.microsoft.com/office/drawing/2014/main" id="{9069AA86-D2EC-C89C-8094-8575D6DD2C79}"/>
              </a:ext>
            </a:extLst>
          </p:cNvPr>
          <p:cNvGrpSpPr/>
          <p:nvPr/>
        </p:nvGrpSpPr>
        <p:grpSpPr>
          <a:xfrm>
            <a:off x="1535336" y="13802532"/>
            <a:ext cx="122291" cy="122291"/>
            <a:chOff x="6671073" y="952500"/>
            <a:chExt cx="344091" cy="344091"/>
          </a:xfrm>
        </p:grpSpPr>
        <p:sp>
          <p:nvSpPr>
            <p:cNvPr id="441" name="Rectangle 21">
              <a:extLst>
                <a:ext uri="{FF2B5EF4-FFF2-40B4-BE49-F238E27FC236}">
                  <a16:creationId xmlns:a16="http://schemas.microsoft.com/office/drawing/2014/main" id="{DB106709-A85E-887E-B5E6-811E93F0F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2" name="Freeform 65">
              <a:extLst>
                <a:ext uri="{FF2B5EF4-FFF2-40B4-BE49-F238E27FC236}">
                  <a16:creationId xmlns:a16="http://schemas.microsoft.com/office/drawing/2014/main" id="{6481FA1F-9103-B6B5-51A3-DAEEEF79FF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446" name="ZoneTexte 445">
            <a:extLst>
              <a:ext uri="{FF2B5EF4-FFF2-40B4-BE49-F238E27FC236}">
                <a16:creationId xmlns:a16="http://schemas.microsoft.com/office/drawing/2014/main" id="{F6A53202-F3F1-E327-65F5-519F8BB47ECA}"/>
              </a:ext>
            </a:extLst>
          </p:cNvPr>
          <p:cNvSpPr txBox="1"/>
          <p:nvPr/>
        </p:nvSpPr>
        <p:spPr>
          <a:xfrm>
            <a:off x="1739286" y="13602219"/>
            <a:ext cx="930812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L’Utilisateur déchiffre le message « Service demandé » avec SK1 et y découvre SK2.</a:t>
            </a:r>
          </a:p>
          <a:p>
            <a:r>
              <a:rPr lang="fr-FR" sz="400" b="1" dirty="0">
                <a:solidFill>
                  <a:srgbClr val="404040"/>
                </a:solidFill>
              </a:rPr>
              <a:t>Il chiffre son User </a:t>
            </a:r>
            <a:r>
              <a:rPr lang="fr-FR" sz="400" b="1" dirty="0" err="1">
                <a:solidFill>
                  <a:srgbClr val="404040"/>
                </a:solidFill>
              </a:rPr>
              <a:t>Authenticator</a:t>
            </a:r>
            <a:r>
              <a:rPr lang="fr-FR" sz="400" b="1" dirty="0">
                <a:solidFill>
                  <a:srgbClr val="404040"/>
                </a:solidFill>
              </a:rPr>
              <a:t> avec SK2.</a:t>
            </a:r>
            <a:endParaRPr lang="en-US" sz="400" b="1" dirty="0">
              <a:solidFill>
                <a:srgbClr val="404040"/>
              </a:solidFill>
            </a:endParaRPr>
          </a:p>
        </p:txBody>
      </p:sp>
      <p:sp>
        <p:nvSpPr>
          <p:cNvPr id="447" name="ZoneTexte 446">
            <a:extLst>
              <a:ext uri="{FF2B5EF4-FFF2-40B4-BE49-F238E27FC236}">
                <a16:creationId xmlns:a16="http://schemas.microsoft.com/office/drawing/2014/main" id="{2FB469EA-7F83-B588-D778-AE0EC50E0A64}"/>
              </a:ext>
            </a:extLst>
          </p:cNvPr>
          <p:cNvSpPr txBox="1"/>
          <p:nvPr/>
        </p:nvSpPr>
        <p:spPr>
          <a:xfrm>
            <a:off x="12072" y="13024979"/>
            <a:ext cx="66959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L’utilisateur génère 1 messages et en envoie 2.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Clés en sa possession : </a:t>
            </a:r>
            <a:endParaRPr lang="en-US" sz="400" b="1" dirty="0">
              <a:solidFill>
                <a:srgbClr val="404040"/>
              </a:solidFill>
            </a:endParaRPr>
          </a:p>
        </p:txBody>
      </p:sp>
      <p:grpSp>
        <p:nvGrpSpPr>
          <p:cNvPr id="451" name="Groupe 450">
            <a:extLst>
              <a:ext uri="{FF2B5EF4-FFF2-40B4-BE49-F238E27FC236}">
                <a16:creationId xmlns:a16="http://schemas.microsoft.com/office/drawing/2014/main" id="{073BC0FD-C218-492E-8CEB-C2E0A5BB604A}"/>
              </a:ext>
            </a:extLst>
          </p:cNvPr>
          <p:cNvGrpSpPr/>
          <p:nvPr/>
        </p:nvGrpSpPr>
        <p:grpSpPr>
          <a:xfrm>
            <a:off x="411837" y="13271436"/>
            <a:ext cx="115686" cy="116086"/>
            <a:chOff x="4405314" y="3055199"/>
            <a:chExt cx="344091" cy="345281"/>
          </a:xfrm>
        </p:grpSpPr>
        <p:sp>
          <p:nvSpPr>
            <p:cNvPr id="452" name="Rectangle 121">
              <a:extLst>
                <a:ext uri="{FF2B5EF4-FFF2-40B4-BE49-F238E27FC236}">
                  <a16:creationId xmlns:a16="http://schemas.microsoft.com/office/drawing/2014/main" id="{642EA16B-B900-F467-7F89-822C2AACE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4" y="3055199"/>
              <a:ext cx="344091" cy="3452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3" name="Freeform 178">
              <a:extLst>
                <a:ext uri="{FF2B5EF4-FFF2-40B4-BE49-F238E27FC236}">
                  <a16:creationId xmlns:a16="http://schemas.microsoft.com/office/drawing/2014/main" id="{DB7EED5A-0830-D377-2428-7F6A34B521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1634" y="3132589"/>
              <a:ext cx="171450" cy="190500"/>
            </a:xfrm>
            <a:custGeom>
              <a:avLst/>
              <a:gdLst>
                <a:gd name="T0" fmla="*/ 118 w 145"/>
                <a:gd name="T1" fmla="*/ 0 h 160"/>
                <a:gd name="T2" fmla="*/ 95 w 145"/>
                <a:gd name="T3" fmla="*/ 16 h 160"/>
                <a:gd name="T4" fmla="*/ 64 w 145"/>
                <a:gd name="T5" fmla="*/ 20 h 160"/>
                <a:gd name="T6" fmla="*/ 70 w 145"/>
                <a:gd name="T7" fmla="*/ 64 h 160"/>
                <a:gd name="T8" fmla="*/ 2 w 145"/>
                <a:gd name="T9" fmla="*/ 138 h 160"/>
                <a:gd name="T10" fmla="*/ 15 w 145"/>
                <a:gd name="T11" fmla="*/ 158 h 160"/>
                <a:gd name="T12" fmla="*/ 22 w 145"/>
                <a:gd name="T13" fmla="*/ 158 h 160"/>
                <a:gd name="T14" fmla="*/ 26 w 145"/>
                <a:gd name="T15" fmla="*/ 146 h 160"/>
                <a:gd name="T16" fmla="*/ 26 w 145"/>
                <a:gd name="T17" fmla="*/ 136 h 160"/>
                <a:gd name="T18" fmla="*/ 34 w 145"/>
                <a:gd name="T19" fmla="*/ 142 h 160"/>
                <a:gd name="T20" fmla="*/ 43 w 145"/>
                <a:gd name="T21" fmla="*/ 136 h 160"/>
                <a:gd name="T22" fmla="*/ 38 w 145"/>
                <a:gd name="T23" fmla="*/ 124 h 160"/>
                <a:gd name="T24" fmla="*/ 47 w 145"/>
                <a:gd name="T25" fmla="*/ 124 h 160"/>
                <a:gd name="T26" fmla="*/ 53 w 145"/>
                <a:gd name="T27" fmla="*/ 124 h 160"/>
                <a:gd name="T28" fmla="*/ 57 w 145"/>
                <a:gd name="T29" fmla="*/ 113 h 160"/>
                <a:gd name="T30" fmla="*/ 82 w 145"/>
                <a:gd name="T31" fmla="*/ 77 h 160"/>
                <a:gd name="T32" fmla="*/ 89 w 145"/>
                <a:gd name="T33" fmla="*/ 83 h 160"/>
                <a:gd name="T34" fmla="*/ 124 w 145"/>
                <a:gd name="T35" fmla="*/ 83 h 160"/>
                <a:gd name="T36" fmla="*/ 136 w 145"/>
                <a:gd name="T37" fmla="*/ 45 h 160"/>
                <a:gd name="T38" fmla="*/ 88 w 145"/>
                <a:gd name="T39" fmla="*/ 45 h 160"/>
                <a:gd name="T40" fmla="*/ 76 w 145"/>
                <a:gd name="T41" fmla="*/ 45 h 160"/>
                <a:gd name="T42" fmla="*/ 82 w 145"/>
                <a:gd name="T43" fmla="*/ 30 h 160"/>
                <a:gd name="T44" fmla="*/ 88 w 145"/>
                <a:gd name="T45" fmla="*/ 45 h 160"/>
                <a:gd name="T46" fmla="*/ 125 w 145"/>
                <a:gd name="T47" fmla="*/ 33 h 160"/>
                <a:gd name="T48" fmla="*/ 112 w 145"/>
                <a:gd name="T49" fmla="*/ 33 h 160"/>
                <a:gd name="T50" fmla="*/ 112 w 145"/>
                <a:gd name="T51" fmla="*/ 19 h 160"/>
                <a:gd name="T52" fmla="*/ 125 w 145"/>
                <a:gd name="T53" fmla="*/ 19 h 160"/>
                <a:gd name="T54" fmla="*/ 115 w 145"/>
                <a:gd name="T55" fmla="*/ 64 h 160"/>
                <a:gd name="T56" fmla="*/ 106 w 145"/>
                <a:gd name="T57" fmla="*/ 74 h 160"/>
                <a:gd name="T58" fmla="*/ 97 w 145"/>
                <a:gd name="T59" fmla="*/ 64 h 160"/>
                <a:gd name="T60" fmla="*/ 106 w 145"/>
                <a:gd name="T61" fmla="*/ 55 h 160"/>
                <a:gd name="T62" fmla="*/ 115 w 145"/>
                <a:gd name="T63" fmla="*/ 64 h 160"/>
                <a:gd name="T64" fmla="*/ 115 w 145"/>
                <a:gd name="T65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60">
                  <a:moveTo>
                    <a:pt x="136" y="7"/>
                  </a:moveTo>
                  <a:cubicBezTo>
                    <a:pt x="132" y="2"/>
                    <a:pt x="125" y="0"/>
                    <a:pt x="118" y="0"/>
                  </a:cubicBezTo>
                  <a:cubicBezTo>
                    <a:pt x="112" y="0"/>
                    <a:pt x="105" y="2"/>
                    <a:pt x="101" y="7"/>
                  </a:cubicBezTo>
                  <a:cubicBezTo>
                    <a:pt x="98" y="10"/>
                    <a:pt x="96" y="13"/>
                    <a:pt x="95" y="16"/>
                  </a:cubicBezTo>
                  <a:cubicBezTo>
                    <a:pt x="91" y="14"/>
                    <a:pt x="87" y="13"/>
                    <a:pt x="82" y="13"/>
                  </a:cubicBezTo>
                  <a:cubicBezTo>
                    <a:pt x="75" y="13"/>
                    <a:pt x="69" y="15"/>
                    <a:pt x="64" y="20"/>
                  </a:cubicBezTo>
                  <a:cubicBezTo>
                    <a:pt x="55" y="31"/>
                    <a:pt x="55" y="47"/>
                    <a:pt x="64" y="58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0" y="140"/>
                    <a:pt x="0" y="143"/>
                    <a:pt x="2" y="144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6" y="159"/>
                    <a:pt x="17" y="160"/>
                    <a:pt x="18" y="160"/>
                  </a:cubicBezTo>
                  <a:cubicBezTo>
                    <a:pt x="19" y="160"/>
                    <a:pt x="21" y="159"/>
                    <a:pt x="22" y="158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8" y="152"/>
                    <a:pt x="28" y="148"/>
                    <a:pt x="26" y="146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2"/>
                    <a:pt x="33" y="142"/>
                    <a:pt x="34" y="142"/>
                  </a:cubicBezTo>
                  <a:cubicBezTo>
                    <a:pt x="36" y="142"/>
                    <a:pt x="37" y="142"/>
                    <a:pt x="38" y="14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5"/>
                    <a:pt x="44" y="132"/>
                    <a:pt x="43" y="13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5"/>
                    <a:pt x="49" y="125"/>
                    <a:pt x="50" y="125"/>
                  </a:cubicBezTo>
                  <a:cubicBezTo>
                    <a:pt x="51" y="125"/>
                    <a:pt x="52" y="125"/>
                    <a:pt x="53" y="124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17"/>
                    <a:pt x="59" y="114"/>
                    <a:pt x="57" y="113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88"/>
                    <a:pt x="100" y="91"/>
                    <a:pt x="106" y="91"/>
                  </a:cubicBezTo>
                  <a:cubicBezTo>
                    <a:pt x="113" y="91"/>
                    <a:pt x="119" y="88"/>
                    <a:pt x="124" y="83"/>
                  </a:cubicBezTo>
                  <a:cubicBezTo>
                    <a:pt x="132" y="75"/>
                    <a:pt x="134" y="61"/>
                    <a:pt x="128" y="51"/>
                  </a:cubicBezTo>
                  <a:cubicBezTo>
                    <a:pt x="131" y="50"/>
                    <a:pt x="134" y="47"/>
                    <a:pt x="136" y="45"/>
                  </a:cubicBezTo>
                  <a:cubicBezTo>
                    <a:pt x="145" y="35"/>
                    <a:pt x="145" y="18"/>
                    <a:pt x="136" y="7"/>
                  </a:cubicBezTo>
                  <a:close/>
                  <a:moveTo>
                    <a:pt x="88" y="45"/>
                  </a:moveTo>
                  <a:cubicBezTo>
                    <a:pt x="87" y="47"/>
                    <a:pt x="84" y="48"/>
                    <a:pt x="82" y="48"/>
                  </a:cubicBezTo>
                  <a:cubicBezTo>
                    <a:pt x="80" y="48"/>
                    <a:pt x="77" y="47"/>
                    <a:pt x="76" y="45"/>
                  </a:cubicBezTo>
                  <a:cubicBezTo>
                    <a:pt x="72" y="42"/>
                    <a:pt x="72" y="36"/>
                    <a:pt x="76" y="32"/>
                  </a:cubicBezTo>
                  <a:cubicBezTo>
                    <a:pt x="77" y="31"/>
                    <a:pt x="80" y="30"/>
                    <a:pt x="82" y="30"/>
                  </a:cubicBezTo>
                  <a:cubicBezTo>
                    <a:pt x="84" y="30"/>
                    <a:pt x="87" y="31"/>
                    <a:pt x="88" y="32"/>
                  </a:cubicBezTo>
                  <a:cubicBezTo>
                    <a:pt x="92" y="36"/>
                    <a:pt x="92" y="42"/>
                    <a:pt x="88" y="45"/>
                  </a:cubicBezTo>
                  <a:close/>
                  <a:moveTo>
                    <a:pt x="128" y="26"/>
                  </a:moveTo>
                  <a:cubicBezTo>
                    <a:pt x="128" y="28"/>
                    <a:pt x="127" y="32"/>
                    <a:pt x="125" y="33"/>
                  </a:cubicBezTo>
                  <a:cubicBezTo>
                    <a:pt x="123" y="35"/>
                    <a:pt x="121" y="36"/>
                    <a:pt x="118" y="36"/>
                  </a:cubicBezTo>
                  <a:cubicBezTo>
                    <a:pt x="116" y="36"/>
                    <a:pt x="114" y="35"/>
                    <a:pt x="112" y="33"/>
                  </a:cubicBezTo>
                  <a:cubicBezTo>
                    <a:pt x="110" y="32"/>
                    <a:pt x="109" y="28"/>
                    <a:pt x="109" y="26"/>
                  </a:cubicBezTo>
                  <a:cubicBezTo>
                    <a:pt x="109" y="23"/>
                    <a:pt x="110" y="21"/>
                    <a:pt x="112" y="19"/>
                  </a:cubicBezTo>
                  <a:cubicBezTo>
                    <a:pt x="114" y="18"/>
                    <a:pt x="116" y="17"/>
                    <a:pt x="118" y="17"/>
                  </a:cubicBezTo>
                  <a:cubicBezTo>
                    <a:pt x="121" y="17"/>
                    <a:pt x="123" y="18"/>
                    <a:pt x="125" y="19"/>
                  </a:cubicBezTo>
                  <a:cubicBezTo>
                    <a:pt x="127" y="21"/>
                    <a:pt x="128" y="23"/>
                    <a:pt x="128" y="26"/>
                  </a:cubicBezTo>
                  <a:close/>
                  <a:moveTo>
                    <a:pt x="115" y="64"/>
                  </a:moveTo>
                  <a:cubicBezTo>
                    <a:pt x="115" y="67"/>
                    <a:pt x="115" y="70"/>
                    <a:pt x="113" y="72"/>
                  </a:cubicBezTo>
                  <a:cubicBezTo>
                    <a:pt x="111" y="73"/>
                    <a:pt x="109" y="74"/>
                    <a:pt x="106" y="74"/>
                  </a:cubicBezTo>
                  <a:cubicBezTo>
                    <a:pt x="104" y="74"/>
                    <a:pt x="102" y="73"/>
                    <a:pt x="100" y="72"/>
                  </a:cubicBezTo>
                  <a:cubicBezTo>
                    <a:pt x="98" y="70"/>
                    <a:pt x="97" y="67"/>
                    <a:pt x="97" y="64"/>
                  </a:cubicBezTo>
                  <a:cubicBezTo>
                    <a:pt x="97" y="62"/>
                    <a:pt x="98" y="60"/>
                    <a:pt x="100" y="58"/>
                  </a:cubicBezTo>
                  <a:cubicBezTo>
                    <a:pt x="102" y="56"/>
                    <a:pt x="104" y="55"/>
                    <a:pt x="106" y="55"/>
                  </a:cubicBezTo>
                  <a:cubicBezTo>
                    <a:pt x="109" y="55"/>
                    <a:pt x="111" y="56"/>
                    <a:pt x="113" y="58"/>
                  </a:cubicBezTo>
                  <a:cubicBezTo>
                    <a:pt x="115" y="60"/>
                    <a:pt x="115" y="62"/>
                    <a:pt x="115" y="64"/>
                  </a:cubicBezTo>
                  <a:close/>
                  <a:moveTo>
                    <a:pt x="115" y="64"/>
                  </a:moveTo>
                  <a:cubicBezTo>
                    <a:pt x="115" y="64"/>
                    <a:pt x="115" y="64"/>
                    <a:pt x="115" y="6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49" name="Groupe 348">
            <a:extLst>
              <a:ext uri="{FF2B5EF4-FFF2-40B4-BE49-F238E27FC236}">
                <a16:creationId xmlns:a16="http://schemas.microsoft.com/office/drawing/2014/main" id="{5DA21B21-814A-7C03-D522-9BA1CA7703F4}"/>
              </a:ext>
            </a:extLst>
          </p:cNvPr>
          <p:cNvGrpSpPr/>
          <p:nvPr/>
        </p:nvGrpSpPr>
        <p:grpSpPr>
          <a:xfrm>
            <a:off x="542376" y="13347162"/>
            <a:ext cx="118460" cy="118051"/>
            <a:chOff x="5440561" y="3077170"/>
            <a:chExt cx="345281" cy="344091"/>
          </a:xfrm>
        </p:grpSpPr>
        <p:sp>
          <p:nvSpPr>
            <p:cNvPr id="350" name="Rectangle 13">
              <a:extLst>
                <a:ext uri="{FF2B5EF4-FFF2-40B4-BE49-F238E27FC236}">
                  <a16:creationId xmlns:a16="http://schemas.microsoft.com/office/drawing/2014/main" id="{6782174F-6C84-E5EC-DB29-112384400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561" y="3077170"/>
              <a:ext cx="34528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51" name="Freeform 23">
              <a:extLst>
                <a:ext uri="{FF2B5EF4-FFF2-40B4-BE49-F238E27FC236}">
                  <a16:creationId xmlns:a16="http://schemas.microsoft.com/office/drawing/2014/main" id="{63BC639B-72DC-9B08-9795-090B46B4EC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0928" y="3153965"/>
              <a:ext cx="190500" cy="190500"/>
            </a:xfrm>
            <a:custGeom>
              <a:avLst/>
              <a:gdLst>
                <a:gd name="T0" fmla="*/ 158 w 160"/>
                <a:gd name="T1" fmla="*/ 121 h 160"/>
                <a:gd name="T2" fmla="*/ 94 w 160"/>
                <a:gd name="T3" fmla="*/ 57 h 160"/>
                <a:gd name="T4" fmla="*/ 96 w 160"/>
                <a:gd name="T5" fmla="*/ 48 h 160"/>
                <a:gd name="T6" fmla="*/ 48 w 160"/>
                <a:gd name="T7" fmla="*/ 0 h 160"/>
                <a:gd name="T8" fmla="*/ 0 w 160"/>
                <a:gd name="T9" fmla="*/ 48 h 160"/>
                <a:gd name="T10" fmla="*/ 48 w 160"/>
                <a:gd name="T11" fmla="*/ 96 h 160"/>
                <a:gd name="T12" fmla="*/ 61 w 160"/>
                <a:gd name="T13" fmla="*/ 93 h 160"/>
                <a:gd name="T14" fmla="*/ 69 w 160"/>
                <a:gd name="T15" fmla="*/ 101 h 160"/>
                <a:gd name="T16" fmla="*/ 72 w 160"/>
                <a:gd name="T17" fmla="*/ 102 h 160"/>
                <a:gd name="T18" fmla="*/ 83 w 160"/>
                <a:gd name="T19" fmla="*/ 102 h 160"/>
                <a:gd name="T20" fmla="*/ 83 w 160"/>
                <a:gd name="T21" fmla="*/ 118 h 160"/>
                <a:gd name="T22" fmla="*/ 86 w 160"/>
                <a:gd name="T23" fmla="*/ 121 h 160"/>
                <a:gd name="T24" fmla="*/ 102 w 160"/>
                <a:gd name="T25" fmla="*/ 121 h 160"/>
                <a:gd name="T26" fmla="*/ 102 w 160"/>
                <a:gd name="T27" fmla="*/ 137 h 160"/>
                <a:gd name="T28" fmla="*/ 105 w 160"/>
                <a:gd name="T29" fmla="*/ 141 h 160"/>
                <a:gd name="T30" fmla="*/ 121 w 160"/>
                <a:gd name="T31" fmla="*/ 141 h 160"/>
                <a:gd name="T32" fmla="*/ 121 w 160"/>
                <a:gd name="T33" fmla="*/ 157 h 160"/>
                <a:gd name="T34" fmla="*/ 125 w 160"/>
                <a:gd name="T35" fmla="*/ 160 h 160"/>
                <a:gd name="T36" fmla="*/ 157 w 160"/>
                <a:gd name="T37" fmla="*/ 160 h 160"/>
                <a:gd name="T38" fmla="*/ 160 w 160"/>
                <a:gd name="T39" fmla="*/ 157 h 160"/>
                <a:gd name="T40" fmla="*/ 160 w 160"/>
                <a:gd name="T41" fmla="*/ 125 h 160"/>
                <a:gd name="T42" fmla="*/ 158 w 160"/>
                <a:gd name="T43" fmla="*/ 121 h 160"/>
                <a:gd name="T44" fmla="*/ 38 w 160"/>
                <a:gd name="T45" fmla="*/ 25 h 160"/>
                <a:gd name="T46" fmla="*/ 51 w 160"/>
                <a:gd name="T47" fmla="*/ 38 h 160"/>
                <a:gd name="T48" fmla="*/ 38 w 160"/>
                <a:gd name="T49" fmla="*/ 51 h 160"/>
                <a:gd name="T50" fmla="*/ 25 w 160"/>
                <a:gd name="T51" fmla="*/ 38 h 160"/>
                <a:gd name="T52" fmla="*/ 38 w 160"/>
                <a:gd name="T53" fmla="*/ 2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160">
                  <a:moveTo>
                    <a:pt x="158" y="121"/>
                  </a:moveTo>
                  <a:cubicBezTo>
                    <a:pt x="94" y="57"/>
                    <a:pt x="94" y="57"/>
                    <a:pt x="94" y="57"/>
                  </a:cubicBezTo>
                  <a:cubicBezTo>
                    <a:pt x="94" y="54"/>
                    <a:pt x="96" y="51"/>
                    <a:pt x="96" y="48"/>
                  </a:cubicBezTo>
                  <a:cubicBezTo>
                    <a:pt x="96" y="21"/>
                    <a:pt x="73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3"/>
                    <a:pt x="21" y="96"/>
                    <a:pt x="48" y="96"/>
                  </a:cubicBezTo>
                  <a:cubicBezTo>
                    <a:pt x="51" y="96"/>
                    <a:pt x="56" y="94"/>
                    <a:pt x="61" y="93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70" y="101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3" y="120"/>
                    <a:pt x="83" y="121"/>
                    <a:pt x="86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9"/>
                    <a:pt x="102" y="141"/>
                    <a:pt x="105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21" y="158"/>
                    <a:pt x="121" y="160"/>
                    <a:pt x="125" y="160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8" y="160"/>
                    <a:pt x="160" y="158"/>
                    <a:pt x="160" y="157"/>
                  </a:cubicBezTo>
                  <a:cubicBezTo>
                    <a:pt x="160" y="125"/>
                    <a:pt x="160" y="125"/>
                    <a:pt x="160" y="125"/>
                  </a:cubicBezTo>
                  <a:cubicBezTo>
                    <a:pt x="160" y="123"/>
                    <a:pt x="158" y="123"/>
                    <a:pt x="158" y="121"/>
                  </a:cubicBezTo>
                  <a:moveTo>
                    <a:pt x="38" y="25"/>
                  </a:moveTo>
                  <a:cubicBezTo>
                    <a:pt x="45" y="25"/>
                    <a:pt x="51" y="30"/>
                    <a:pt x="51" y="38"/>
                  </a:cubicBezTo>
                  <a:cubicBezTo>
                    <a:pt x="51" y="45"/>
                    <a:pt x="45" y="51"/>
                    <a:pt x="38" y="51"/>
                  </a:cubicBezTo>
                  <a:cubicBezTo>
                    <a:pt x="30" y="51"/>
                    <a:pt x="25" y="45"/>
                    <a:pt x="25" y="38"/>
                  </a:cubicBezTo>
                  <a:cubicBezTo>
                    <a:pt x="25" y="30"/>
                    <a:pt x="30" y="25"/>
                    <a:pt x="38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cxnSp>
        <p:nvCxnSpPr>
          <p:cNvPr id="455" name="Connecteur droit avec flèche 454">
            <a:extLst>
              <a:ext uri="{FF2B5EF4-FFF2-40B4-BE49-F238E27FC236}">
                <a16:creationId xmlns:a16="http://schemas.microsoft.com/office/drawing/2014/main" id="{871EBD1C-3559-80F3-697A-2EF7550F43A3}"/>
              </a:ext>
            </a:extLst>
          </p:cNvPr>
          <p:cNvCxnSpPr>
            <a:cxnSpLocks/>
            <a:stCxn id="350" idx="4"/>
            <a:endCxn id="441" idx="0"/>
          </p:cNvCxnSpPr>
          <p:nvPr/>
        </p:nvCxnSpPr>
        <p:spPr>
          <a:xfrm rot="16200000" flipH="1">
            <a:off x="930385" y="13136434"/>
            <a:ext cx="337319" cy="9948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7" name="Connecteur droit avec flèche 456">
            <a:extLst>
              <a:ext uri="{FF2B5EF4-FFF2-40B4-BE49-F238E27FC236}">
                <a16:creationId xmlns:a16="http://schemas.microsoft.com/office/drawing/2014/main" id="{089B22B9-0B80-4C9B-DE40-10C6FBF75A00}"/>
              </a:ext>
            </a:extLst>
          </p:cNvPr>
          <p:cNvCxnSpPr>
            <a:cxnSpLocks/>
          </p:cNvCxnSpPr>
          <p:nvPr/>
        </p:nvCxnSpPr>
        <p:spPr>
          <a:xfrm>
            <a:off x="1158738" y="14720310"/>
            <a:ext cx="453453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8" name="ZoneTexte 457">
            <a:extLst>
              <a:ext uri="{FF2B5EF4-FFF2-40B4-BE49-F238E27FC236}">
                <a16:creationId xmlns:a16="http://schemas.microsoft.com/office/drawing/2014/main" id="{97ED30C2-54C9-A2E2-5A5A-7E3E75B023AD}"/>
              </a:ext>
            </a:extLst>
          </p:cNvPr>
          <p:cNvSpPr txBox="1"/>
          <p:nvPr/>
        </p:nvSpPr>
        <p:spPr>
          <a:xfrm>
            <a:off x="1745776" y="14337487"/>
            <a:ext cx="2235825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de l’Utilisateur au  Service 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« Salut, je veux accéder à toi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cxnSp>
        <p:nvCxnSpPr>
          <p:cNvPr id="460" name="Connecteur droit 459">
            <a:extLst>
              <a:ext uri="{FF2B5EF4-FFF2-40B4-BE49-F238E27FC236}">
                <a16:creationId xmlns:a16="http://schemas.microsoft.com/office/drawing/2014/main" id="{08B408A6-2362-8935-8E0D-2002C4ACF834}"/>
              </a:ext>
            </a:extLst>
          </p:cNvPr>
          <p:cNvCxnSpPr>
            <a:cxnSpLocks/>
          </p:cNvCxnSpPr>
          <p:nvPr/>
        </p:nvCxnSpPr>
        <p:spPr>
          <a:xfrm>
            <a:off x="-994960" y="14930742"/>
            <a:ext cx="8947672" cy="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6" name="Groupe 465">
            <a:extLst>
              <a:ext uri="{FF2B5EF4-FFF2-40B4-BE49-F238E27FC236}">
                <a16:creationId xmlns:a16="http://schemas.microsoft.com/office/drawing/2014/main" id="{8160F21A-179B-F2AC-5035-DFF20C72172F}"/>
              </a:ext>
            </a:extLst>
          </p:cNvPr>
          <p:cNvGrpSpPr/>
          <p:nvPr/>
        </p:nvGrpSpPr>
        <p:grpSpPr>
          <a:xfrm>
            <a:off x="1574178" y="2264000"/>
            <a:ext cx="112478" cy="112478"/>
            <a:chOff x="6671073" y="952500"/>
            <a:chExt cx="344091" cy="344091"/>
          </a:xfrm>
        </p:grpSpPr>
        <p:sp>
          <p:nvSpPr>
            <p:cNvPr id="467" name="Rectangle 21">
              <a:extLst>
                <a:ext uri="{FF2B5EF4-FFF2-40B4-BE49-F238E27FC236}">
                  <a16:creationId xmlns:a16="http://schemas.microsoft.com/office/drawing/2014/main" id="{CE02989F-868D-C5EF-9B4C-A19EE4017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8" name="Freeform 64">
              <a:extLst>
                <a:ext uri="{FF2B5EF4-FFF2-40B4-BE49-F238E27FC236}">
                  <a16:creationId xmlns:a16="http://schemas.microsoft.com/office/drawing/2014/main" id="{00AEA906-0557-881E-23DC-B312064A6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6082" y="1024733"/>
              <a:ext cx="190500" cy="182166"/>
            </a:xfrm>
            <a:custGeom>
              <a:avLst/>
              <a:gdLst>
                <a:gd name="T0" fmla="*/ 146 w 160"/>
                <a:gd name="T1" fmla="*/ 60 h 153"/>
                <a:gd name="T2" fmla="*/ 80 w 160"/>
                <a:gd name="T3" fmla="*/ 60 h 153"/>
                <a:gd name="T4" fmla="*/ 80 w 160"/>
                <a:gd name="T5" fmla="*/ 40 h 153"/>
                <a:gd name="T6" fmla="*/ 40 w 160"/>
                <a:gd name="T7" fmla="*/ 0 h 153"/>
                <a:gd name="T8" fmla="*/ 0 w 160"/>
                <a:gd name="T9" fmla="*/ 40 h 153"/>
                <a:gd name="T10" fmla="*/ 0 w 160"/>
                <a:gd name="T11" fmla="*/ 67 h 153"/>
                <a:gd name="T12" fmla="*/ 6 w 160"/>
                <a:gd name="T13" fmla="*/ 73 h 153"/>
                <a:gd name="T14" fmla="*/ 13 w 160"/>
                <a:gd name="T15" fmla="*/ 67 h 153"/>
                <a:gd name="T16" fmla="*/ 13 w 160"/>
                <a:gd name="T17" fmla="*/ 40 h 153"/>
                <a:gd name="T18" fmla="*/ 40 w 160"/>
                <a:gd name="T19" fmla="*/ 13 h 153"/>
                <a:gd name="T20" fmla="*/ 66 w 160"/>
                <a:gd name="T21" fmla="*/ 40 h 153"/>
                <a:gd name="T22" fmla="*/ 66 w 160"/>
                <a:gd name="T23" fmla="*/ 60 h 153"/>
                <a:gd name="T24" fmla="*/ 53 w 160"/>
                <a:gd name="T25" fmla="*/ 73 h 153"/>
                <a:gd name="T26" fmla="*/ 53 w 160"/>
                <a:gd name="T27" fmla="*/ 140 h 153"/>
                <a:gd name="T28" fmla="*/ 66 w 160"/>
                <a:gd name="T29" fmla="*/ 153 h 153"/>
                <a:gd name="T30" fmla="*/ 146 w 160"/>
                <a:gd name="T31" fmla="*/ 153 h 153"/>
                <a:gd name="T32" fmla="*/ 160 w 160"/>
                <a:gd name="T33" fmla="*/ 140 h 153"/>
                <a:gd name="T34" fmla="*/ 160 w 160"/>
                <a:gd name="T35" fmla="*/ 73 h 153"/>
                <a:gd name="T36" fmla="*/ 146 w 160"/>
                <a:gd name="T37" fmla="*/ 60 h 153"/>
                <a:gd name="T38" fmla="*/ 146 w 160"/>
                <a:gd name="T39" fmla="*/ 140 h 153"/>
                <a:gd name="T40" fmla="*/ 66 w 160"/>
                <a:gd name="T41" fmla="*/ 140 h 153"/>
                <a:gd name="T42" fmla="*/ 66 w 160"/>
                <a:gd name="T43" fmla="*/ 73 h 153"/>
                <a:gd name="T44" fmla="*/ 146 w 160"/>
                <a:gd name="T45" fmla="*/ 73 h 153"/>
                <a:gd name="T46" fmla="*/ 146 w 160"/>
                <a:gd name="T47" fmla="*/ 140 h 153"/>
                <a:gd name="T48" fmla="*/ 100 w 160"/>
                <a:gd name="T49" fmla="*/ 111 h 153"/>
                <a:gd name="T50" fmla="*/ 100 w 160"/>
                <a:gd name="T51" fmla="*/ 120 h 153"/>
                <a:gd name="T52" fmla="*/ 106 w 160"/>
                <a:gd name="T53" fmla="*/ 127 h 153"/>
                <a:gd name="T54" fmla="*/ 113 w 160"/>
                <a:gd name="T55" fmla="*/ 120 h 153"/>
                <a:gd name="T56" fmla="*/ 113 w 160"/>
                <a:gd name="T57" fmla="*/ 111 h 153"/>
                <a:gd name="T58" fmla="*/ 120 w 160"/>
                <a:gd name="T59" fmla="*/ 100 h 153"/>
                <a:gd name="T60" fmla="*/ 106 w 160"/>
                <a:gd name="T61" fmla="*/ 87 h 153"/>
                <a:gd name="T62" fmla="*/ 93 w 160"/>
                <a:gd name="T63" fmla="*/ 100 h 153"/>
                <a:gd name="T64" fmla="*/ 100 w 160"/>
                <a:gd name="T65" fmla="*/ 11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53">
                  <a:moveTo>
                    <a:pt x="146" y="60"/>
                  </a:move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10" y="73"/>
                    <a:pt x="13" y="70"/>
                    <a:pt x="13" y="67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25"/>
                    <a:pt x="25" y="13"/>
                    <a:pt x="40" y="13"/>
                  </a:cubicBezTo>
                  <a:cubicBezTo>
                    <a:pt x="54" y="13"/>
                    <a:pt x="66" y="25"/>
                    <a:pt x="66" y="4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9" y="60"/>
                    <a:pt x="53" y="66"/>
                    <a:pt x="53" y="73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3" y="147"/>
                    <a:pt x="59" y="153"/>
                    <a:pt x="66" y="153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4" y="153"/>
                    <a:pt x="160" y="147"/>
                    <a:pt x="160" y="140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0" y="66"/>
                    <a:pt x="154" y="60"/>
                    <a:pt x="146" y="60"/>
                  </a:cubicBezTo>
                  <a:close/>
                  <a:moveTo>
                    <a:pt x="146" y="140"/>
                  </a:moveTo>
                  <a:cubicBezTo>
                    <a:pt x="66" y="140"/>
                    <a:pt x="66" y="140"/>
                    <a:pt x="66" y="140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146" y="73"/>
                    <a:pt x="146" y="73"/>
                    <a:pt x="146" y="73"/>
                  </a:cubicBezTo>
                  <a:lnTo>
                    <a:pt x="146" y="140"/>
                  </a:lnTo>
                  <a:close/>
                  <a:moveTo>
                    <a:pt x="100" y="111"/>
                  </a:moveTo>
                  <a:cubicBezTo>
                    <a:pt x="100" y="120"/>
                    <a:pt x="100" y="120"/>
                    <a:pt x="100" y="120"/>
                  </a:cubicBezTo>
                  <a:cubicBezTo>
                    <a:pt x="100" y="124"/>
                    <a:pt x="103" y="127"/>
                    <a:pt x="106" y="127"/>
                  </a:cubicBezTo>
                  <a:cubicBezTo>
                    <a:pt x="110" y="127"/>
                    <a:pt x="113" y="124"/>
                    <a:pt x="113" y="120"/>
                  </a:cubicBezTo>
                  <a:cubicBezTo>
                    <a:pt x="113" y="111"/>
                    <a:pt x="113" y="111"/>
                    <a:pt x="113" y="111"/>
                  </a:cubicBezTo>
                  <a:cubicBezTo>
                    <a:pt x="117" y="109"/>
                    <a:pt x="120" y="105"/>
                    <a:pt x="120" y="100"/>
                  </a:cubicBezTo>
                  <a:cubicBezTo>
                    <a:pt x="120" y="93"/>
                    <a:pt x="114" y="87"/>
                    <a:pt x="106" y="87"/>
                  </a:cubicBezTo>
                  <a:cubicBezTo>
                    <a:pt x="99" y="87"/>
                    <a:pt x="93" y="93"/>
                    <a:pt x="93" y="100"/>
                  </a:cubicBezTo>
                  <a:cubicBezTo>
                    <a:pt x="93" y="105"/>
                    <a:pt x="96" y="109"/>
                    <a:pt x="10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469" name="Groupe 468">
            <a:extLst>
              <a:ext uri="{FF2B5EF4-FFF2-40B4-BE49-F238E27FC236}">
                <a16:creationId xmlns:a16="http://schemas.microsoft.com/office/drawing/2014/main" id="{11077823-455E-FD4D-4EED-00A12CBDDCFA}"/>
              </a:ext>
            </a:extLst>
          </p:cNvPr>
          <p:cNvGrpSpPr/>
          <p:nvPr/>
        </p:nvGrpSpPr>
        <p:grpSpPr>
          <a:xfrm>
            <a:off x="1574178" y="7122215"/>
            <a:ext cx="112478" cy="112478"/>
            <a:chOff x="6671073" y="952500"/>
            <a:chExt cx="344091" cy="344091"/>
          </a:xfrm>
        </p:grpSpPr>
        <p:sp>
          <p:nvSpPr>
            <p:cNvPr id="470" name="Rectangle 21">
              <a:extLst>
                <a:ext uri="{FF2B5EF4-FFF2-40B4-BE49-F238E27FC236}">
                  <a16:creationId xmlns:a16="http://schemas.microsoft.com/office/drawing/2014/main" id="{55891A4B-104F-A69E-997F-B585221AA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1" name="Freeform 64">
              <a:extLst>
                <a:ext uri="{FF2B5EF4-FFF2-40B4-BE49-F238E27FC236}">
                  <a16:creationId xmlns:a16="http://schemas.microsoft.com/office/drawing/2014/main" id="{13328844-2398-7656-1948-D391C6F6B2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6082" y="1024733"/>
              <a:ext cx="190500" cy="182166"/>
            </a:xfrm>
            <a:custGeom>
              <a:avLst/>
              <a:gdLst>
                <a:gd name="T0" fmla="*/ 146 w 160"/>
                <a:gd name="T1" fmla="*/ 60 h 153"/>
                <a:gd name="T2" fmla="*/ 80 w 160"/>
                <a:gd name="T3" fmla="*/ 60 h 153"/>
                <a:gd name="T4" fmla="*/ 80 w 160"/>
                <a:gd name="T5" fmla="*/ 40 h 153"/>
                <a:gd name="T6" fmla="*/ 40 w 160"/>
                <a:gd name="T7" fmla="*/ 0 h 153"/>
                <a:gd name="T8" fmla="*/ 0 w 160"/>
                <a:gd name="T9" fmla="*/ 40 h 153"/>
                <a:gd name="T10" fmla="*/ 0 w 160"/>
                <a:gd name="T11" fmla="*/ 67 h 153"/>
                <a:gd name="T12" fmla="*/ 6 w 160"/>
                <a:gd name="T13" fmla="*/ 73 h 153"/>
                <a:gd name="T14" fmla="*/ 13 w 160"/>
                <a:gd name="T15" fmla="*/ 67 h 153"/>
                <a:gd name="T16" fmla="*/ 13 w 160"/>
                <a:gd name="T17" fmla="*/ 40 h 153"/>
                <a:gd name="T18" fmla="*/ 40 w 160"/>
                <a:gd name="T19" fmla="*/ 13 h 153"/>
                <a:gd name="T20" fmla="*/ 66 w 160"/>
                <a:gd name="T21" fmla="*/ 40 h 153"/>
                <a:gd name="T22" fmla="*/ 66 w 160"/>
                <a:gd name="T23" fmla="*/ 60 h 153"/>
                <a:gd name="T24" fmla="*/ 53 w 160"/>
                <a:gd name="T25" fmla="*/ 73 h 153"/>
                <a:gd name="T26" fmla="*/ 53 w 160"/>
                <a:gd name="T27" fmla="*/ 140 h 153"/>
                <a:gd name="T28" fmla="*/ 66 w 160"/>
                <a:gd name="T29" fmla="*/ 153 h 153"/>
                <a:gd name="T30" fmla="*/ 146 w 160"/>
                <a:gd name="T31" fmla="*/ 153 h 153"/>
                <a:gd name="T32" fmla="*/ 160 w 160"/>
                <a:gd name="T33" fmla="*/ 140 h 153"/>
                <a:gd name="T34" fmla="*/ 160 w 160"/>
                <a:gd name="T35" fmla="*/ 73 h 153"/>
                <a:gd name="T36" fmla="*/ 146 w 160"/>
                <a:gd name="T37" fmla="*/ 60 h 153"/>
                <a:gd name="T38" fmla="*/ 146 w 160"/>
                <a:gd name="T39" fmla="*/ 140 h 153"/>
                <a:gd name="T40" fmla="*/ 66 w 160"/>
                <a:gd name="T41" fmla="*/ 140 h 153"/>
                <a:gd name="T42" fmla="*/ 66 w 160"/>
                <a:gd name="T43" fmla="*/ 73 h 153"/>
                <a:gd name="T44" fmla="*/ 146 w 160"/>
                <a:gd name="T45" fmla="*/ 73 h 153"/>
                <a:gd name="T46" fmla="*/ 146 w 160"/>
                <a:gd name="T47" fmla="*/ 140 h 153"/>
                <a:gd name="T48" fmla="*/ 100 w 160"/>
                <a:gd name="T49" fmla="*/ 111 h 153"/>
                <a:gd name="T50" fmla="*/ 100 w 160"/>
                <a:gd name="T51" fmla="*/ 120 h 153"/>
                <a:gd name="T52" fmla="*/ 106 w 160"/>
                <a:gd name="T53" fmla="*/ 127 h 153"/>
                <a:gd name="T54" fmla="*/ 113 w 160"/>
                <a:gd name="T55" fmla="*/ 120 h 153"/>
                <a:gd name="T56" fmla="*/ 113 w 160"/>
                <a:gd name="T57" fmla="*/ 111 h 153"/>
                <a:gd name="T58" fmla="*/ 120 w 160"/>
                <a:gd name="T59" fmla="*/ 100 h 153"/>
                <a:gd name="T60" fmla="*/ 106 w 160"/>
                <a:gd name="T61" fmla="*/ 87 h 153"/>
                <a:gd name="T62" fmla="*/ 93 w 160"/>
                <a:gd name="T63" fmla="*/ 100 h 153"/>
                <a:gd name="T64" fmla="*/ 100 w 160"/>
                <a:gd name="T65" fmla="*/ 11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53">
                  <a:moveTo>
                    <a:pt x="146" y="60"/>
                  </a:move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10" y="73"/>
                    <a:pt x="13" y="70"/>
                    <a:pt x="13" y="67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25"/>
                    <a:pt x="25" y="13"/>
                    <a:pt x="40" y="13"/>
                  </a:cubicBezTo>
                  <a:cubicBezTo>
                    <a:pt x="54" y="13"/>
                    <a:pt x="66" y="25"/>
                    <a:pt x="66" y="4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9" y="60"/>
                    <a:pt x="53" y="66"/>
                    <a:pt x="53" y="73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3" y="147"/>
                    <a:pt x="59" y="153"/>
                    <a:pt x="66" y="153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4" y="153"/>
                    <a:pt x="160" y="147"/>
                    <a:pt x="160" y="140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0" y="66"/>
                    <a:pt x="154" y="60"/>
                    <a:pt x="146" y="60"/>
                  </a:cubicBezTo>
                  <a:close/>
                  <a:moveTo>
                    <a:pt x="146" y="140"/>
                  </a:moveTo>
                  <a:cubicBezTo>
                    <a:pt x="66" y="140"/>
                    <a:pt x="66" y="140"/>
                    <a:pt x="66" y="140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146" y="73"/>
                    <a:pt x="146" y="73"/>
                    <a:pt x="146" y="73"/>
                  </a:cubicBezTo>
                  <a:lnTo>
                    <a:pt x="146" y="140"/>
                  </a:lnTo>
                  <a:close/>
                  <a:moveTo>
                    <a:pt x="100" y="111"/>
                  </a:moveTo>
                  <a:cubicBezTo>
                    <a:pt x="100" y="120"/>
                    <a:pt x="100" y="120"/>
                    <a:pt x="100" y="120"/>
                  </a:cubicBezTo>
                  <a:cubicBezTo>
                    <a:pt x="100" y="124"/>
                    <a:pt x="103" y="127"/>
                    <a:pt x="106" y="127"/>
                  </a:cubicBezTo>
                  <a:cubicBezTo>
                    <a:pt x="110" y="127"/>
                    <a:pt x="113" y="124"/>
                    <a:pt x="113" y="120"/>
                  </a:cubicBezTo>
                  <a:cubicBezTo>
                    <a:pt x="113" y="111"/>
                    <a:pt x="113" y="111"/>
                    <a:pt x="113" y="111"/>
                  </a:cubicBezTo>
                  <a:cubicBezTo>
                    <a:pt x="117" y="109"/>
                    <a:pt x="120" y="105"/>
                    <a:pt x="120" y="100"/>
                  </a:cubicBezTo>
                  <a:cubicBezTo>
                    <a:pt x="120" y="93"/>
                    <a:pt x="114" y="87"/>
                    <a:pt x="106" y="87"/>
                  </a:cubicBezTo>
                  <a:cubicBezTo>
                    <a:pt x="99" y="87"/>
                    <a:pt x="93" y="93"/>
                    <a:pt x="93" y="100"/>
                  </a:cubicBezTo>
                  <a:cubicBezTo>
                    <a:pt x="93" y="105"/>
                    <a:pt x="96" y="109"/>
                    <a:pt x="10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cxnSp>
        <p:nvCxnSpPr>
          <p:cNvPr id="492" name="Connecteur droit avec flèche 491">
            <a:extLst>
              <a:ext uri="{FF2B5EF4-FFF2-40B4-BE49-F238E27FC236}">
                <a16:creationId xmlns:a16="http://schemas.microsoft.com/office/drawing/2014/main" id="{75AB6749-62E7-EF9F-E326-5F5FC11AB7C9}"/>
              </a:ext>
            </a:extLst>
          </p:cNvPr>
          <p:cNvCxnSpPr>
            <a:cxnSpLocks/>
            <a:stCxn id="343" idx="0"/>
            <a:endCxn id="378" idx="6"/>
          </p:cNvCxnSpPr>
          <p:nvPr/>
        </p:nvCxnSpPr>
        <p:spPr>
          <a:xfrm rot="16200000" flipV="1">
            <a:off x="4466271" y="9573772"/>
            <a:ext cx="717291" cy="69445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500" name="Groupe 499">
            <a:extLst>
              <a:ext uri="{FF2B5EF4-FFF2-40B4-BE49-F238E27FC236}">
                <a16:creationId xmlns:a16="http://schemas.microsoft.com/office/drawing/2014/main" id="{ED737CAC-5351-90BE-65D6-3773F63A5620}"/>
              </a:ext>
            </a:extLst>
          </p:cNvPr>
          <p:cNvGrpSpPr/>
          <p:nvPr/>
        </p:nvGrpSpPr>
        <p:grpSpPr>
          <a:xfrm>
            <a:off x="4336859" y="11577207"/>
            <a:ext cx="118460" cy="118051"/>
            <a:chOff x="5440561" y="3077170"/>
            <a:chExt cx="345281" cy="344091"/>
          </a:xfrm>
        </p:grpSpPr>
        <p:sp>
          <p:nvSpPr>
            <p:cNvPr id="501" name="Rectangle 13">
              <a:extLst>
                <a:ext uri="{FF2B5EF4-FFF2-40B4-BE49-F238E27FC236}">
                  <a16:creationId xmlns:a16="http://schemas.microsoft.com/office/drawing/2014/main" id="{0028716C-4FC4-64DD-01E1-AD3524A6C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561" y="3077170"/>
              <a:ext cx="34528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2" name="Freeform 23">
              <a:extLst>
                <a:ext uri="{FF2B5EF4-FFF2-40B4-BE49-F238E27FC236}">
                  <a16:creationId xmlns:a16="http://schemas.microsoft.com/office/drawing/2014/main" id="{0DB95442-91FD-7060-D724-8FAEBEFF0B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0928" y="3153965"/>
              <a:ext cx="190500" cy="190500"/>
            </a:xfrm>
            <a:custGeom>
              <a:avLst/>
              <a:gdLst>
                <a:gd name="T0" fmla="*/ 158 w 160"/>
                <a:gd name="T1" fmla="*/ 121 h 160"/>
                <a:gd name="T2" fmla="*/ 94 w 160"/>
                <a:gd name="T3" fmla="*/ 57 h 160"/>
                <a:gd name="T4" fmla="*/ 96 w 160"/>
                <a:gd name="T5" fmla="*/ 48 h 160"/>
                <a:gd name="T6" fmla="*/ 48 w 160"/>
                <a:gd name="T7" fmla="*/ 0 h 160"/>
                <a:gd name="T8" fmla="*/ 0 w 160"/>
                <a:gd name="T9" fmla="*/ 48 h 160"/>
                <a:gd name="T10" fmla="*/ 48 w 160"/>
                <a:gd name="T11" fmla="*/ 96 h 160"/>
                <a:gd name="T12" fmla="*/ 61 w 160"/>
                <a:gd name="T13" fmla="*/ 93 h 160"/>
                <a:gd name="T14" fmla="*/ 69 w 160"/>
                <a:gd name="T15" fmla="*/ 101 h 160"/>
                <a:gd name="T16" fmla="*/ 72 w 160"/>
                <a:gd name="T17" fmla="*/ 102 h 160"/>
                <a:gd name="T18" fmla="*/ 83 w 160"/>
                <a:gd name="T19" fmla="*/ 102 h 160"/>
                <a:gd name="T20" fmla="*/ 83 w 160"/>
                <a:gd name="T21" fmla="*/ 118 h 160"/>
                <a:gd name="T22" fmla="*/ 86 w 160"/>
                <a:gd name="T23" fmla="*/ 121 h 160"/>
                <a:gd name="T24" fmla="*/ 102 w 160"/>
                <a:gd name="T25" fmla="*/ 121 h 160"/>
                <a:gd name="T26" fmla="*/ 102 w 160"/>
                <a:gd name="T27" fmla="*/ 137 h 160"/>
                <a:gd name="T28" fmla="*/ 105 w 160"/>
                <a:gd name="T29" fmla="*/ 141 h 160"/>
                <a:gd name="T30" fmla="*/ 121 w 160"/>
                <a:gd name="T31" fmla="*/ 141 h 160"/>
                <a:gd name="T32" fmla="*/ 121 w 160"/>
                <a:gd name="T33" fmla="*/ 157 h 160"/>
                <a:gd name="T34" fmla="*/ 125 w 160"/>
                <a:gd name="T35" fmla="*/ 160 h 160"/>
                <a:gd name="T36" fmla="*/ 157 w 160"/>
                <a:gd name="T37" fmla="*/ 160 h 160"/>
                <a:gd name="T38" fmla="*/ 160 w 160"/>
                <a:gd name="T39" fmla="*/ 157 h 160"/>
                <a:gd name="T40" fmla="*/ 160 w 160"/>
                <a:gd name="T41" fmla="*/ 125 h 160"/>
                <a:gd name="T42" fmla="*/ 158 w 160"/>
                <a:gd name="T43" fmla="*/ 121 h 160"/>
                <a:gd name="T44" fmla="*/ 38 w 160"/>
                <a:gd name="T45" fmla="*/ 25 h 160"/>
                <a:gd name="T46" fmla="*/ 51 w 160"/>
                <a:gd name="T47" fmla="*/ 38 h 160"/>
                <a:gd name="T48" fmla="*/ 38 w 160"/>
                <a:gd name="T49" fmla="*/ 51 h 160"/>
                <a:gd name="T50" fmla="*/ 25 w 160"/>
                <a:gd name="T51" fmla="*/ 38 h 160"/>
                <a:gd name="T52" fmla="*/ 38 w 160"/>
                <a:gd name="T53" fmla="*/ 2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160">
                  <a:moveTo>
                    <a:pt x="158" y="121"/>
                  </a:moveTo>
                  <a:cubicBezTo>
                    <a:pt x="94" y="57"/>
                    <a:pt x="94" y="57"/>
                    <a:pt x="94" y="57"/>
                  </a:cubicBezTo>
                  <a:cubicBezTo>
                    <a:pt x="94" y="54"/>
                    <a:pt x="96" y="51"/>
                    <a:pt x="96" y="48"/>
                  </a:cubicBezTo>
                  <a:cubicBezTo>
                    <a:pt x="96" y="21"/>
                    <a:pt x="73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3"/>
                    <a:pt x="21" y="96"/>
                    <a:pt x="48" y="96"/>
                  </a:cubicBezTo>
                  <a:cubicBezTo>
                    <a:pt x="51" y="96"/>
                    <a:pt x="56" y="94"/>
                    <a:pt x="61" y="93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70" y="101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3" y="120"/>
                    <a:pt x="83" y="121"/>
                    <a:pt x="86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9"/>
                    <a:pt x="102" y="141"/>
                    <a:pt x="105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21" y="158"/>
                    <a:pt x="121" y="160"/>
                    <a:pt x="125" y="160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8" y="160"/>
                    <a:pt x="160" y="158"/>
                    <a:pt x="160" y="157"/>
                  </a:cubicBezTo>
                  <a:cubicBezTo>
                    <a:pt x="160" y="125"/>
                    <a:pt x="160" y="125"/>
                    <a:pt x="160" y="125"/>
                  </a:cubicBezTo>
                  <a:cubicBezTo>
                    <a:pt x="160" y="123"/>
                    <a:pt x="158" y="123"/>
                    <a:pt x="158" y="121"/>
                  </a:cubicBezTo>
                  <a:moveTo>
                    <a:pt x="38" y="25"/>
                  </a:moveTo>
                  <a:cubicBezTo>
                    <a:pt x="45" y="25"/>
                    <a:pt x="51" y="30"/>
                    <a:pt x="51" y="38"/>
                  </a:cubicBezTo>
                  <a:cubicBezTo>
                    <a:pt x="51" y="45"/>
                    <a:pt x="45" y="51"/>
                    <a:pt x="38" y="51"/>
                  </a:cubicBezTo>
                  <a:cubicBezTo>
                    <a:pt x="30" y="51"/>
                    <a:pt x="25" y="45"/>
                    <a:pt x="25" y="38"/>
                  </a:cubicBezTo>
                  <a:cubicBezTo>
                    <a:pt x="25" y="30"/>
                    <a:pt x="30" y="25"/>
                    <a:pt x="38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503" name="ZoneTexte 502">
            <a:extLst>
              <a:ext uri="{FF2B5EF4-FFF2-40B4-BE49-F238E27FC236}">
                <a16:creationId xmlns:a16="http://schemas.microsoft.com/office/drawing/2014/main" id="{DE9C570B-1A5A-B94D-AA0F-5683A4E80353}"/>
              </a:ext>
            </a:extLst>
          </p:cNvPr>
          <p:cNvSpPr txBox="1"/>
          <p:nvPr/>
        </p:nvSpPr>
        <p:spPr>
          <a:xfrm>
            <a:off x="6094239" y="16123622"/>
            <a:ext cx="691198" cy="89255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Clés en sa possession : sa propre clé secrète</a:t>
            </a: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Déchiffre le message « ticket de service » avec sa propre clé secrète. Il obtient SK2.</a:t>
            </a:r>
            <a:endParaRPr lang="en-US" sz="400" b="1" dirty="0">
              <a:solidFill>
                <a:srgbClr val="404040"/>
              </a:solidFill>
            </a:endParaRPr>
          </a:p>
          <a:p>
            <a:endParaRPr lang="fr-FR" sz="400" b="1" dirty="0">
              <a:solidFill>
                <a:srgbClr val="404040"/>
              </a:solidFill>
            </a:endParaRPr>
          </a:p>
          <a:p>
            <a:endParaRPr lang="fr-FR" sz="400" b="1" dirty="0">
              <a:solidFill>
                <a:srgbClr val="404040"/>
              </a:solidFill>
            </a:endParaRPr>
          </a:p>
          <a:p>
            <a:r>
              <a:rPr lang="fr-FR" sz="400" b="1" dirty="0">
                <a:solidFill>
                  <a:srgbClr val="404040"/>
                </a:solidFill>
              </a:rPr>
              <a:t>Clés en sa possession :</a:t>
            </a:r>
          </a:p>
        </p:txBody>
      </p:sp>
      <p:sp>
        <p:nvSpPr>
          <p:cNvPr id="510" name="ZoneTexte 509">
            <a:extLst>
              <a:ext uri="{FF2B5EF4-FFF2-40B4-BE49-F238E27FC236}">
                <a16:creationId xmlns:a16="http://schemas.microsoft.com/office/drawing/2014/main" id="{6157E836-CA32-B441-A0E9-22F9F0BBFE18}"/>
              </a:ext>
            </a:extLst>
          </p:cNvPr>
          <p:cNvSpPr txBox="1"/>
          <p:nvPr/>
        </p:nvSpPr>
        <p:spPr>
          <a:xfrm>
            <a:off x="6094239" y="15603691"/>
            <a:ext cx="691198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Déchiffre le message « ticket de service » avec sa propre clé secrète. Il obtient SK2.</a:t>
            </a:r>
            <a:endParaRPr lang="en-US" sz="400" b="1" dirty="0">
              <a:solidFill>
                <a:srgbClr val="404040"/>
              </a:solidFill>
            </a:endParaRPr>
          </a:p>
        </p:txBody>
      </p:sp>
      <p:cxnSp>
        <p:nvCxnSpPr>
          <p:cNvPr id="511" name="Connecteur droit avec flèche 510">
            <a:extLst>
              <a:ext uri="{FF2B5EF4-FFF2-40B4-BE49-F238E27FC236}">
                <a16:creationId xmlns:a16="http://schemas.microsoft.com/office/drawing/2014/main" id="{8904A0D7-0B3C-D8B9-2DD9-DFB3AFD11F77}"/>
              </a:ext>
            </a:extLst>
          </p:cNvPr>
          <p:cNvCxnSpPr>
            <a:cxnSpLocks/>
            <a:stCxn id="510" idx="2"/>
            <a:endCxn id="503" idx="0"/>
          </p:cNvCxnSpPr>
          <p:nvPr/>
        </p:nvCxnSpPr>
        <p:spPr>
          <a:xfrm>
            <a:off x="6439838" y="16003801"/>
            <a:ext cx="0" cy="1198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12" name="ZoneTexte 511">
            <a:extLst>
              <a:ext uri="{FF2B5EF4-FFF2-40B4-BE49-F238E27FC236}">
                <a16:creationId xmlns:a16="http://schemas.microsoft.com/office/drawing/2014/main" id="{B06B7381-738A-9220-2B49-A7D7EA80F556}"/>
              </a:ext>
            </a:extLst>
          </p:cNvPr>
          <p:cNvSpPr txBox="1"/>
          <p:nvPr/>
        </p:nvSpPr>
        <p:spPr>
          <a:xfrm>
            <a:off x="6094239" y="17149148"/>
            <a:ext cx="69119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00" b="1" dirty="0">
                <a:solidFill>
                  <a:srgbClr val="404040"/>
                </a:solidFill>
              </a:rPr>
              <a:t>Une fois que les messages sont déchiffrés, le TGS vérifie que les données sont cohérentes avec les </a:t>
            </a:r>
            <a:r>
              <a:rPr lang="fr-FR" sz="400" b="1" dirty="0" err="1">
                <a:solidFill>
                  <a:srgbClr val="404040"/>
                </a:solidFill>
              </a:rPr>
              <a:t>UserID</a:t>
            </a:r>
            <a:r>
              <a:rPr lang="fr-FR" sz="400" b="1" dirty="0">
                <a:solidFill>
                  <a:srgbClr val="404040"/>
                </a:solidFill>
              </a:rPr>
              <a:t>, adresses IP et Timestamps des différents messages.</a:t>
            </a:r>
            <a:endParaRPr lang="en-US" sz="400" b="1" dirty="0">
              <a:solidFill>
                <a:srgbClr val="404040"/>
              </a:solidFill>
            </a:endParaRPr>
          </a:p>
        </p:txBody>
      </p:sp>
      <p:cxnSp>
        <p:nvCxnSpPr>
          <p:cNvPr id="513" name="Connecteur droit avec flèche 512">
            <a:extLst>
              <a:ext uri="{FF2B5EF4-FFF2-40B4-BE49-F238E27FC236}">
                <a16:creationId xmlns:a16="http://schemas.microsoft.com/office/drawing/2014/main" id="{8FC47246-3780-E6D9-8F76-11AC3499D376}"/>
              </a:ext>
            </a:extLst>
          </p:cNvPr>
          <p:cNvCxnSpPr>
            <a:cxnSpLocks/>
            <a:stCxn id="503" idx="2"/>
            <a:endCxn id="512" idx="0"/>
          </p:cNvCxnSpPr>
          <p:nvPr/>
        </p:nvCxnSpPr>
        <p:spPr>
          <a:xfrm>
            <a:off x="6439838" y="17016174"/>
            <a:ext cx="0" cy="1329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398" name="Groupe 397">
            <a:extLst>
              <a:ext uri="{FF2B5EF4-FFF2-40B4-BE49-F238E27FC236}">
                <a16:creationId xmlns:a16="http://schemas.microsoft.com/office/drawing/2014/main" id="{D1DEFE5A-273C-8CF5-CAAE-588B9BC971C4}"/>
              </a:ext>
            </a:extLst>
          </p:cNvPr>
          <p:cNvGrpSpPr/>
          <p:nvPr/>
        </p:nvGrpSpPr>
        <p:grpSpPr>
          <a:xfrm>
            <a:off x="6595569" y="16881574"/>
            <a:ext cx="118460" cy="118051"/>
            <a:chOff x="5440561" y="3077170"/>
            <a:chExt cx="345281" cy="344091"/>
          </a:xfrm>
        </p:grpSpPr>
        <p:sp>
          <p:nvSpPr>
            <p:cNvPr id="399" name="Rectangle 13">
              <a:extLst>
                <a:ext uri="{FF2B5EF4-FFF2-40B4-BE49-F238E27FC236}">
                  <a16:creationId xmlns:a16="http://schemas.microsoft.com/office/drawing/2014/main" id="{394DF25A-8CE5-FAC8-C24D-E50C7906D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561" y="3077170"/>
              <a:ext cx="34528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00" name="Freeform 23">
              <a:extLst>
                <a:ext uri="{FF2B5EF4-FFF2-40B4-BE49-F238E27FC236}">
                  <a16:creationId xmlns:a16="http://schemas.microsoft.com/office/drawing/2014/main" id="{7BB56C31-2D3E-2693-94F1-A102EEC4FB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0928" y="3153965"/>
              <a:ext cx="190500" cy="190500"/>
            </a:xfrm>
            <a:custGeom>
              <a:avLst/>
              <a:gdLst>
                <a:gd name="T0" fmla="*/ 158 w 160"/>
                <a:gd name="T1" fmla="*/ 121 h 160"/>
                <a:gd name="T2" fmla="*/ 94 w 160"/>
                <a:gd name="T3" fmla="*/ 57 h 160"/>
                <a:gd name="T4" fmla="*/ 96 w 160"/>
                <a:gd name="T5" fmla="*/ 48 h 160"/>
                <a:gd name="T6" fmla="*/ 48 w 160"/>
                <a:gd name="T7" fmla="*/ 0 h 160"/>
                <a:gd name="T8" fmla="*/ 0 w 160"/>
                <a:gd name="T9" fmla="*/ 48 h 160"/>
                <a:gd name="T10" fmla="*/ 48 w 160"/>
                <a:gd name="T11" fmla="*/ 96 h 160"/>
                <a:gd name="T12" fmla="*/ 61 w 160"/>
                <a:gd name="T13" fmla="*/ 93 h 160"/>
                <a:gd name="T14" fmla="*/ 69 w 160"/>
                <a:gd name="T15" fmla="*/ 101 h 160"/>
                <a:gd name="T16" fmla="*/ 72 w 160"/>
                <a:gd name="T17" fmla="*/ 102 h 160"/>
                <a:gd name="T18" fmla="*/ 83 w 160"/>
                <a:gd name="T19" fmla="*/ 102 h 160"/>
                <a:gd name="T20" fmla="*/ 83 w 160"/>
                <a:gd name="T21" fmla="*/ 118 h 160"/>
                <a:gd name="T22" fmla="*/ 86 w 160"/>
                <a:gd name="T23" fmla="*/ 121 h 160"/>
                <a:gd name="T24" fmla="*/ 102 w 160"/>
                <a:gd name="T25" fmla="*/ 121 h 160"/>
                <a:gd name="T26" fmla="*/ 102 w 160"/>
                <a:gd name="T27" fmla="*/ 137 h 160"/>
                <a:gd name="T28" fmla="*/ 105 w 160"/>
                <a:gd name="T29" fmla="*/ 141 h 160"/>
                <a:gd name="T30" fmla="*/ 121 w 160"/>
                <a:gd name="T31" fmla="*/ 141 h 160"/>
                <a:gd name="T32" fmla="*/ 121 w 160"/>
                <a:gd name="T33" fmla="*/ 157 h 160"/>
                <a:gd name="T34" fmla="*/ 125 w 160"/>
                <a:gd name="T35" fmla="*/ 160 h 160"/>
                <a:gd name="T36" fmla="*/ 157 w 160"/>
                <a:gd name="T37" fmla="*/ 160 h 160"/>
                <a:gd name="T38" fmla="*/ 160 w 160"/>
                <a:gd name="T39" fmla="*/ 157 h 160"/>
                <a:gd name="T40" fmla="*/ 160 w 160"/>
                <a:gd name="T41" fmla="*/ 125 h 160"/>
                <a:gd name="T42" fmla="*/ 158 w 160"/>
                <a:gd name="T43" fmla="*/ 121 h 160"/>
                <a:gd name="T44" fmla="*/ 38 w 160"/>
                <a:gd name="T45" fmla="*/ 25 h 160"/>
                <a:gd name="T46" fmla="*/ 51 w 160"/>
                <a:gd name="T47" fmla="*/ 38 h 160"/>
                <a:gd name="T48" fmla="*/ 38 w 160"/>
                <a:gd name="T49" fmla="*/ 51 h 160"/>
                <a:gd name="T50" fmla="*/ 25 w 160"/>
                <a:gd name="T51" fmla="*/ 38 h 160"/>
                <a:gd name="T52" fmla="*/ 38 w 160"/>
                <a:gd name="T53" fmla="*/ 2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160">
                  <a:moveTo>
                    <a:pt x="158" y="121"/>
                  </a:moveTo>
                  <a:cubicBezTo>
                    <a:pt x="94" y="57"/>
                    <a:pt x="94" y="57"/>
                    <a:pt x="94" y="57"/>
                  </a:cubicBezTo>
                  <a:cubicBezTo>
                    <a:pt x="94" y="54"/>
                    <a:pt x="96" y="51"/>
                    <a:pt x="96" y="48"/>
                  </a:cubicBezTo>
                  <a:cubicBezTo>
                    <a:pt x="96" y="21"/>
                    <a:pt x="73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3"/>
                    <a:pt x="21" y="96"/>
                    <a:pt x="48" y="96"/>
                  </a:cubicBezTo>
                  <a:cubicBezTo>
                    <a:pt x="51" y="96"/>
                    <a:pt x="56" y="94"/>
                    <a:pt x="61" y="93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70" y="101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3" y="120"/>
                    <a:pt x="83" y="121"/>
                    <a:pt x="86" y="121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9"/>
                    <a:pt x="102" y="141"/>
                    <a:pt x="105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21" y="158"/>
                    <a:pt x="121" y="160"/>
                    <a:pt x="125" y="160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8" y="160"/>
                    <a:pt x="160" y="158"/>
                    <a:pt x="160" y="157"/>
                  </a:cubicBezTo>
                  <a:cubicBezTo>
                    <a:pt x="160" y="125"/>
                    <a:pt x="160" y="125"/>
                    <a:pt x="160" y="125"/>
                  </a:cubicBezTo>
                  <a:cubicBezTo>
                    <a:pt x="160" y="123"/>
                    <a:pt x="158" y="123"/>
                    <a:pt x="158" y="121"/>
                  </a:cubicBezTo>
                  <a:moveTo>
                    <a:pt x="38" y="25"/>
                  </a:moveTo>
                  <a:cubicBezTo>
                    <a:pt x="45" y="25"/>
                    <a:pt x="51" y="30"/>
                    <a:pt x="51" y="38"/>
                  </a:cubicBezTo>
                  <a:cubicBezTo>
                    <a:pt x="51" y="45"/>
                    <a:pt x="45" y="51"/>
                    <a:pt x="38" y="51"/>
                  </a:cubicBezTo>
                  <a:cubicBezTo>
                    <a:pt x="30" y="51"/>
                    <a:pt x="25" y="45"/>
                    <a:pt x="25" y="38"/>
                  </a:cubicBezTo>
                  <a:cubicBezTo>
                    <a:pt x="25" y="30"/>
                    <a:pt x="30" y="25"/>
                    <a:pt x="38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aphicFrame>
        <p:nvGraphicFramePr>
          <p:cNvPr id="523" name="Tableau 522">
            <a:extLst>
              <a:ext uri="{FF2B5EF4-FFF2-40B4-BE49-F238E27FC236}">
                <a16:creationId xmlns:a16="http://schemas.microsoft.com/office/drawing/2014/main" id="{DEB645F0-6DC7-17A1-1A40-99A722A8B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14614"/>
              </p:ext>
            </p:extLst>
          </p:nvPr>
        </p:nvGraphicFramePr>
        <p:xfrm>
          <a:off x="5223490" y="15050564"/>
          <a:ext cx="999248" cy="582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48">
                  <a:extLst>
                    <a:ext uri="{9D8B030D-6E8A-4147-A177-3AD203B41FA5}">
                      <a16:colId xmlns:a16="http://schemas.microsoft.com/office/drawing/2014/main" val="2754294609"/>
                    </a:ext>
                  </a:extLst>
                </a:gridCol>
              </a:tblGrid>
              <a:tr h="215306">
                <a:tc>
                  <a:txBody>
                    <a:bodyPr/>
                    <a:lstStyle/>
                    <a:p>
                      <a:r>
                        <a:rPr lang="fr-FR" sz="400" dirty="0"/>
                        <a:t>Le Service </a:t>
                      </a:r>
                      <a:r>
                        <a:rPr lang="fr-FR" sz="400" dirty="0" err="1"/>
                        <a:t>Authenticator</a:t>
                      </a:r>
                      <a:r>
                        <a:rPr lang="fr-FR" sz="400" dirty="0"/>
                        <a:t> – chiffré avec la clé SK2</a:t>
                      </a:r>
                      <a:endParaRPr lang="en-US" sz="400" dirty="0"/>
                    </a:p>
                  </a:txBody>
                  <a:tcP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45429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SPN du service demandé* ( BDD SQL)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61871"/>
                  </a:ext>
                </a:extLst>
              </a:tr>
              <a:tr h="153372">
                <a:tc>
                  <a:txBody>
                    <a:bodyPr/>
                    <a:lstStyle/>
                    <a:p>
                      <a:r>
                        <a:rPr lang="fr-FR" sz="400" b="1" dirty="0">
                          <a:solidFill>
                            <a:schemeClr val="bg1"/>
                          </a:solidFill>
                        </a:rPr>
                        <a:t>Timestamp</a:t>
                      </a:r>
                      <a:endParaRPr lang="en-US" sz="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18759"/>
                  </a:ext>
                </a:extLst>
              </a:tr>
            </a:tbl>
          </a:graphicData>
        </a:graphic>
      </p:graphicFrame>
      <p:grpSp>
        <p:nvGrpSpPr>
          <p:cNvPr id="528" name="Groupe 527">
            <a:extLst>
              <a:ext uri="{FF2B5EF4-FFF2-40B4-BE49-F238E27FC236}">
                <a16:creationId xmlns:a16="http://schemas.microsoft.com/office/drawing/2014/main" id="{00BDEE6D-EB03-0A14-9E61-BA9AF5F3314D}"/>
              </a:ext>
            </a:extLst>
          </p:cNvPr>
          <p:cNvGrpSpPr/>
          <p:nvPr/>
        </p:nvGrpSpPr>
        <p:grpSpPr>
          <a:xfrm>
            <a:off x="6092114" y="15094201"/>
            <a:ext cx="122291" cy="122291"/>
            <a:chOff x="6671073" y="952500"/>
            <a:chExt cx="344091" cy="344091"/>
          </a:xfrm>
        </p:grpSpPr>
        <p:sp>
          <p:nvSpPr>
            <p:cNvPr id="529" name="Rectangle 21">
              <a:extLst>
                <a:ext uri="{FF2B5EF4-FFF2-40B4-BE49-F238E27FC236}">
                  <a16:creationId xmlns:a16="http://schemas.microsoft.com/office/drawing/2014/main" id="{F9AEB527-1F81-6E5B-9904-9E75C8593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073" y="952500"/>
              <a:ext cx="344091" cy="3440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30" name="Freeform 65">
              <a:extLst>
                <a:ext uri="{FF2B5EF4-FFF2-40B4-BE49-F238E27FC236}">
                  <a16:creationId xmlns:a16="http://schemas.microsoft.com/office/drawing/2014/main" id="{E54E92A1-ECD2-5C58-FF1E-DB1E9314F0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229" y="1029891"/>
              <a:ext cx="130969" cy="190500"/>
            </a:xfrm>
            <a:custGeom>
              <a:avLst/>
              <a:gdLst>
                <a:gd name="T0" fmla="*/ 95 w 110"/>
                <a:gd name="T1" fmla="*/ 70 h 160"/>
                <a:gd name="T2" fmla="*/ 95 w 110"/>
                <a:gd name="T3" fmla="*/ 40 h 160"/>
                <a:gd name="T4" fmla="*/ 55 w 110"/>
                <a:gd name="T5" fmla="*/ 0 h 160"/>
                <a:gd name="T6" fmla="*/ 15 w 110"/>
                <a:gd name="T7" fmla="*/ 40 h 160"/>
                <a:gd name="T8" fmla="*/ 15 w 110"/>
                <a:gd name="T9" fmla="*/ 70 h 160"/>
                <a:gd name="T10" fmla="*/ 0 w 110"/>
                <a:gd name="T11" fmla="*/ 85 h 160"/>
                <a:gd name="T12" fmla="*/ 0 w 110"/>
                <a:gd name="T13" fmla="*/ 145 h 160"/>
                <a:gd name="T14" fmla="*/ 15 w 110"/>
                <a:gd name="T15" fmla="*/ 160 h 160"/>
                <a:gd name="T16" fmla="*/ 95 w 110"/>
                <a:gd name="T17" fmla="*/ 160 h 160"/>
                <a:gd name="T18" fmla="*/ 110 w 110"/>
                <a:gd name="T19" fmla="*/ 145 h 160"/>
                <a:gd name="T20" fmla="*/ 110 w 110"/>
                <a:gd name="T21" fmla="*/ 85 h 160"/>
                <a:gd name="T22" fmla="*/ 95 w 110"/>
                <a:gd name="T23" fmla="*/ 70 h 160"/>
                <a:gd name="T24" fmla="*/ 25 w 110"/>
                <a:gd name="T25" fmla="*/ 40 h 160"/>
                <a:gd name="T26" fmla="*/ 55 w 110"/>
                <a:gd name="T27" fmla="*/ 10 h 160"/>
                <a:gd name="T28" fmla="*/ 85 w 110"/>
                <a:gd name="T29" fmla="*/ 40 h 160"/>
                <a:gd name="T30" fmla="*/ 85 w 110"/>
                <a:gd name="T31" fmla="*/ 70 h 160"/>
                <a:gd name="T32" fmla="*/ 25 w 110"/>
                <a:gd name="T33" fmla="*/ 70 h 160"/>
                <a:gd name="T34" fmla="*/ 25 w 110"/>
                <a:gd name="T35" fmla="*/ 40 h 160"/>
                <a:gd name="T36" fmla="*/ 100 w 110"/>
                <a:gd name="T37" fmla="*/ 145 h 160"/>
                <a:gd name="T38" fmla="*/ 95 w 110"/>
                <a:gd name="T39" fmla="*/ 150 h 160"/>
                <a:gd name="T40" fmla="*/ 15 w 110"/>
                <a:gd name="T41" fmla="*/ 150 h 160"/>
                <a:gd name="T42" fmla="*/ 10 w 110"/>
                <a:gd name="T43" fmla="*/ 145 h 160"/>
                <a:gd name="T44" fmla="*/ 10 w 110"/>
                <a:gd name="T45" fmla="*/ 85 h 160"/>
                <a:gd name="T46" fmla="*/ 15 w 110"/>
                <a:gd name="T47" fmla="*/ 80 h 160"/>
                <a:gd name="T48" fmla="*/ 95 w 110"/>
                <a:gd name="T49" fmla="*/ 80 h 160"/>
                <a:gd name="T50" fmla="*/ 100 w 110"/>
                <a:gd name="T51" fmla="*/ 85 h 160"/>
                <a:gd name="T52" fmla="*/ 100 w 110"/>
                <a:gd name="T53" fmla="*/ 145 h 160"/>
                <a:gd name="T54" fmla="*/ 60 w 110"/>
                <a:gd name="T55" fmla="*/ 111 h 160"/>
                <a:gd name="T56" fmla="*/ 60 w 110"/>
                <a:gd name="T57" fmla="*/ 100 h 160"/>
                <a:gd name="T58" fmla="*/ 55 w 110"/>
                <a:gd name="T59" fmla="*/ 95 h 160"/>
                <a:gd name="T60" fmla="*/ 50 w 110"/>
                <a:gd name="T61" fmla="*/ 100 h 160"/>
                <a:gd name="T62" fmla="*/ 50 w 110"/>
                <a:gd name="T63" fmla="*/ 111 h 160"/>
                <a:gd name="T64" fmla="*/ 45 w 110"/>
                <a:gd name="T65" fmla="*/ 120 h 160"/>
                <a:gd name="T66" fmla="*/ 55 w 110"/>
                <a:gd name="T67" fmla="*/ 130 h 160"/>
                <a:gd name="T68" fmla="*/ 65 w 110"/>
                <a:gd name="T69" fmla="*/ 120 h 160"/>
                <a:gd name="T70" fmla="*/ 60 w 110"/>
                <a:gd name="T71" fmla="*/ 11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60">
                  <a:moveTo>
                    <a:pt x="95" y="7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18"/>
                    <a:pt x="77" y="0"/>
                    <a:pt x="55" y="0"/>
                  </a:cubicBezTo>
                  <a:cubicBezTo>
                    <a:pt x="33" y="0"/>
                    <a:pt x="15" y="18"/>
                    <a:pt x="15" y="4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76"/>
                    <a:pt x="0" y="8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103" y="160"/>
                    <a:pt x="110" y="153"/>
                    <a:pt x="110" y="14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76"/>
                    <a:pt x="103" y="70"/>
                    <a:pt x="95" y="70"/>
                  </a:cubicBezTo>
                  <a:close/>
                  <a:moveTo>
                    <a:pt x="25" y="40"/>
                  </a:moveTo>
                  <a:cubicBezTo>
                    <a:pt x="25" y="23"/>
                    <a:pt x="38" y="10"/>
                    <a:pt x="55" y="10"/>
                  </a:cubicBezTo>
                  <a:cubicBezTo>
                    <a:pt x="71" y="10"/>
                    <a:pt x="85" y="23"/>
                    <a:pt x="85" y="4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25" y="70"/>
                    <a:pt x="25" y="70"/>
                    <a:pt x="25" y="70"/>
                  </a:cubicBezTo>
                  <a:lnTo>
                    <a:pt x="25" y="40"/>
                  </a:lnTo>
                  <a:close/>
                  <a:moveTo>
                    <a:pt x="100" y="145"/>
                  </a:moveTo>
                  <a:cubicBezTo>
                    <a:pt x="100" y="147"/>
                    <a:pt x="98" y="150"/>
                    <a:pt x="9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2" y="150"/>
                    <a:pt x="10" y="147"/>
                    <a:pt x="10" y="14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2"/>
                    <a:pt x="12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8" y="80"/>
                    <a:pt x="100" y="82"/>
                    <a:pt x="100" y="85"/>
                  </a:cubicBezTo>
                  <a:lnTo>
                    <a:pt x="100" y="145"/>
                  </a:lnTo>
                  <a:close/>
                  <a:moveTo>
                    <a:pt x="60" y="111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97"/>
                    <a:pt x="58" y="95"/>
                    <a:pt x="55" y="95"/>
                  </a:cubicBezTo>
                  <a:cubicBezTo>
                    <a:pt x="52" y="95"/>
                    <a:pt x="50" y="97"/>
                    <a:pt x="50" y="100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7" y="113"/>
                    <a:pt x="45" y="116"/>
                    <a:pt x="45" y="120"/>
                  </a:cubicBezTo>
                  <a:cubicBezTo>
                    <a:pt x="45" y="125"/>
                    <a:pt x="49" y="130"/>
                    <a:pt x="55" y="130"/>
                  </a:cubicBezTo>
                  <a:cubicBezTo>
                    <a:pt x="60" y="130"/>
                    <a:pt x="65" y="125"/>
                    <a:pt x="65" y="120"/>
                  </a:cubicBezTo>
                  <a:cubicBezTo>
                    <a:pt x="65" y="116"/>
                    <a:pt x="63" y="113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cxnSp>
        <p:nvCxnSpPr>
          <p:cNvPr id="531" name="Connecteur droit avec flèche 530">
            <a:extLst>
              <a:ext uri="{FF2B5EF4-FFF2-40B4-BE49-F238E27FC236}">
                <a16:creationId xmlns:a16="http://schemas.microsoft.com/office/drawing/2014/main" id="{D8CB7A49-0AF1-DDC1-7D9D-3E8005DFF7B8}"/>
              </a:ext>
            </a:extLst>
          </p:cNvPr>
          <p:cNvCxnSpPr>
            <a:cxnSpLocks/>
          </p:cNvCxnSpPr>
          <p:nvPr/>
        </p:nvCxnSpPr>
        <p:spPr>
          <a:xfrm flipH="1">
            <a:off x="1171038" y="15878930"/>
            <a:ext cx="452223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" name="ZoneTexte 531">
            <a:extLst>
              <a:ext uri="{FF2B5EF4-FFF2-40B4-BE49-F238E27FC236}">
                <a16:creationId xmlns:a16="http://schemas.microsoft.com/office/drawing/2014/main" id="{C496A833-E09C-04FD-79A9-B0A571965C90}"/>
              </a:ext>
            </a:extLst>
          </p:cNvPr>
          <p:cNvSpPr txBox="1"/>
          <p:nvPr/>
        </p:nvSpPr>
        <p:spPr>
          <a:xfrm>
            <a:off x="2416561" y="15521736"/>
            <a:ext cx="2235825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rgbClr val="404040"/>
                </a:solidFill>
              </a:rPr>
              <a:t>Message du Service à l’Utilisateur</a:t>
            </a:r>
          </a:p>
          <a:p>
            <a:r>
              <a:rPr lang="fr-FR" sz="700" b="1" dirty="0">
                <a:solidFill>
                  <a:srgbClr val="404040"/>
                </a:solidFill>
              </a:rPr>
              <a:t>« Salut, oui c’est bien moi, on peut discuter ! »</a:t>
            </a:r>
            <a:endParaRPr lang="en-US" sz="700" b="1" dirty="0">
              <a:solidFill>
                <a:srgbClr val="404040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D2B224D2-D4EB-F54E-869F-8237E3B324CC}"/>
              </a:ext>
            </a:extLst>
          </p:cNvPr>
          <p:cNvSpPr/>
          <p:nvPr/>
        </p:nvSpPr>
        <p:spPr>
          <a:xfrm>
            <a:off x="2581275" y="6657975"/>
            <a:ext cx="1196335" cy="2754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 dirty="0"/>
              <a:t>L’utilisateur s’authentifie et créé la confiance avec le TGS.</a:t>
            </a:r>
            <a:endParaRPr lang="en-US" sz="600" dirty="0"/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D03A9C2D-D9CC-495F-A57D-7AE783242BC1}"/>
              </a:ext>
            </a:extLst>
          </p:cNvPr>
          <p:cNvSpPr/>
          <p:nvPr/>
        </p:nvSpPr>
        <p:spPr>
          <a:xfrm>
            <a:off x="2383145" y="12743595"/>
            <a:ext cx="1510337" cy="2754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 dirty="0"/>
              <a:t>L’utilisateur s’authentifie et créé la confiance avec le service.</a:t>
            </a:r>
            <a:endParaRPr lang="en-US" sz="600" dirty="0"/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CAA42A4A-79CD-6779-52BD-04F13DE16358}"/>
              </a:ext>
            </a:extLst>
          </p:cNvPr>
          <p:cNvSpPr/>
          <p:nvPr/>
        </p:nvSpPr>
        <p:spPr>
          <a:xfrm>
            <a:off x="2383145" y="15150918"/>
            <a:ext cx="1510337" cy="2754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 dirty="0"/>
              <a:t>Le service s’authentifie et créé la confiance avec l’utilisateur.</a:t>
            </a:r>
            <a:endParaRPr lang="en-US" sz="600" dirty="0"/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DA2FAE14-F423-B9FB-0D11-099BC93B54B9}"/>
              </a:ext>
            </a:extLst>
          </p:cNvPr>
          <p:cNvSpPr/>
          <p:nvPr/>
        </p:nvSpPr>
        <p:spPr>
          <a:xfrm>
            <a:off x="622556" y="16087715"/>
            <a:ext cx="1091050" cy="1719577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Début de la communication sur le Data Plane</a:t>
            </a:r>
            <a:endParaRPr lang="en-US" sz="1000" dirty="0"/>
          </a:p>
        </p:txBody>
      </p:sp>
      <p:pic>
        <p:nvPicPr>
          <p:cNvPr id="541" name="Graphique 540" descr="Badge 7 avec un remplissage uni">
            <a:extLst>
              <a:ext uri="{FF2B5EF4-FFF2-40B4-BE49-F238E27FC236}">
                <a16:creationId xmlns:a16="http://schemas.microsoft.com/office/drawing/2014/main" id="{0B4C08DE-2B24-EFCE-702F-22B0A1137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039" y="14965044"/>
            <a:ext cx="340640" cy="340640"/>
          </a:xfrm>
          <a:prstGeom prst="rect">
            <a:avLst/>
          </a:prstGeom>
        </p:spPr>
      </p:pic>
      <p:pic>
        <p:nvPicPr>
          <p:cNvPr id="543" name="Graphique 542" descr="Badge 6 avec un remplissage uni">
            <a:extLst>
              <a:ext uri="{FF2B5EF4-FFF2-40B4-BE49-F238E27FC236}">
                <a16:creationId xmlns:a16="http://schemas.microsoft.com/office/drawing/2014/main" id="{BCD59BDE-013B-3044-0C87-E58DC70D9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9" y="12092419"/>
            <a:ext cx="340640" cy="340640"/>
          </a:xfrm>
          <a:prstGeom prst="rect">
            <a:avLst/>
          </a:prstGeom>
        </p:spPr>
      </p:pic>
      <p:pic>
        <p:nvPicPr>
          <p:cNvPr id="545" name="Graphique 544" descr="Badge 5 avec un remplissage uni">
            <a:extLst>
              <a:ext uri="{FF2B5EF4-FFF2-40B4-BE49-F238E27FC236}">
                <a16:creationId xmlns:a16="http://schemas.microsoft.com/office/drawing/2014/main" id="{51C4547A-AC00-4FDF-BAEA-D6C3C7E13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2039" y="8902408"/>
            <a:ext cx="340640" cy="340640"/>
          </a:xfrm>
          <a:prstGeom prst="rect">
            <a:avLst/>
          </a:prstGeom>
        </p:spPr>
      </p:pic>
      <p:pic>
        <p:nvPicPr>
          <p:cNvPr id="547" name="Graphique 546" descr="Badge 4 avec un remplissage uni">
            <a:extLst>
              <a:ext uri="{FF2B5EF4-FFF2-40B4-BE49-F238E27FC236}">
                <a16:creationId xmlns:a16="http://schemas.microsoft.com/office/drawing/2014/main" id="{1F3A6B09-E727-8458-1C6A-3198C7B89B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2381" y="6418535"/>
            <a:ext cx="340640" cy="340640"/>
          </a:xfrm>
          <a:prstGeom prst="rect">
            <a:avLst/>
          </a:prstGeom>
        </p:spPr>
      </p:pic>
      <p:pic>
        <p:nvPicPr>
          <p:cNvPr id="549" name="Graphique 548" descr="Badge 3 avec un remplissage uni">
            <a:extLst>
              <a:ext uri="{FF2B5EF4-FFF2-40B4-BE49-F238E27FC236}">
                <a16:creationId xmlns:a16="http://schemas.microsoft.com/office/drawing/2014/main" id="{351B8244-E162-8590-90E1-FD8A9F402F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65" y="3773071"/>
            <a:ext cx="340640" cy="340640"/>
          </a:xfrm>
          <a:prstGeom prst="rect">
            <a:avLst/>
          </a:prstGeom>
        </p:spPr>
      </p:pic>
      <p:pic>
        <p:nvPicPr>
          <p:cNvPr id="551" name="Graphique 550" descr="Badge avec un remplissage uni">
            <a:extLst>
              <a:ext uri="{FF2B5EF4-FFF2-40B4-BE49-F238E27FC236}">
                <a16:creationId xmlns:a16="http://schemas.microsoft.com/office/drawing/2014/main" id="{A4DA6C55-BFC3-DDF6-BF4C-D7051FEF15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701" y="2224168"/>
            <a:ext cx="340640" cy="340640"/>
          </a:xfrm>
          <a:prstGeom prst="rect">
            <a:avLst/>
          </a:prstGeom>
        </p:spPr>
      </p:pic>
      <p:pic>
        <p:nvPicPr>
          <p:cNvPr id="553" name="Graphique 552" descr="Badge 1 avec un remplissage uni">
            <a:extLst>
              <a:ext uri="{FF2B5EF4-FFF2-40B4-BE49-F238E27FC236}">
                <a16:creationId xmlns:a16="http://schemas.microsoft.com/office/drawing/2014/main" id="{3FBE9676-2D92-C7A7-CAC5-C23A093D69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360" y="26687"/>
            <a:ext cx="340640" cy="340640"/>
          </a:xfrm>
          <a:prstGeom prst="rect">
            <a:avLst/>
          </a:prstGeom>
        </p:spPr>
      </p:pic>
      <p:cxnSp>
        <p:nvCxnSpPr>
          <p:cNvPr id="557" name="Connecteur droit avec flèche 454">
            <a:extLst>
              <a:ext uri="{FF2B5EF4-FFF2-40B4-BE49-F238E27FC236}">
                <a16:creationId xmlns:a16="http://schemas.microsoft.com/office/drawing/2014/main" id="{43DA8D5B-8FDE-F7C5-6AB7-5BBEA5075AE1}"/>
              </a:ext>
            </a:extLst>
          </p:cNvPr>
          <p:cNvCxnSpPr>
            <a:cxnSpLocks/>
            <a:stCxn id="399" idx="6"/>
            <a:endCxn id="529" idx="6"/>
          </p:cNvCxnSpPr>
          <p:nvPr/>
        </p:nvCxnSpPr>
        <p:spPr>
          <a:xfrm flipH="1" flipV="1">
            <a:off x="6214405" y="15155347"/>
            <a:ext cx="499624" cy="1785253"/>
          </a:xfrm>
          <a:prstGeom prst="bentConnector3">
            <a:avLst>
              <a:gd name="adj1" fmla="val -21447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7019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3446</TotalTime>
  <Words>750</Words>
  <Application>Microsoft Office PowerPoint</Application>
  <PresentationFormat>Personnalisé</PresentationFormat>
  <Paragraphs>138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Tarek Mahfoudh</dc:creator>
  <cp:lastModifiedBy>Tarek Mahfoudh</cp:lastModifiedBy>
  <cp:revision>5</cp:revision>
  <dcterms:created xsi:type="dcterms:W3CDTF">2025-04-07T08:44:55Z</dcterms:created>
  <dcterms:modified xsi:type="dcterms:W3CDTF">2025-04-13T12:34:59Z</dcterms:modified>
</cp:coreProperties>
</file>